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0" r:id="rId3"/>
  </p:sldMasterIdLst>
  <p:notesMasterIdLst>
    <p:notesMasterId r:id="rId57"/>
  </p:notesMasterIdLst>
  <p:handoutMasterIdLst>
    <p:handoutMasterId r:id="rId58"/>
  </p:handoutMasterIdLst>
  <p:sldIdLst>
    <p:sldId id="256" r:id="rId4"/>
    <p:sldId id="384" r:id="rId5"/>
    <p:sldId id="469" r:id="rId6"/>
    <p:sldId id="468" r:id="rId7"/>
    <p:sldId id="484" r:id="rId8"/>
    <p:sldId id="485" r:id="rId9"/>
    <p:sldId id="486" r:id="rId10"/>
    <p:sldId id="473" r:id="rId11"/>
    <p:sldId id="479" r:id="rId12"/>
    <p:sldId id="472" r:id="rId13"/>
    <p:sldId id="470" r:id="rId14"/>
    <p:sldId id="477" r:id="rId15"/>
    <p:sldId id="471" r:id="rId16"/>
    <p:sldId id="475" r:id="rId17"/>
    <p:sldId id="474" r:id="rId18"/>
    <p:sldId id="467" r:id="rId19"/>
    <p:sldId id="489" r:id="rId20"/>
    <p:sldId id="460" r:id="rId21"/>
    <p:sldId id="478" r:id="rId22"/>
    <p:sldId id="458" r:id="rId23"/>
    <p:sldId id="457" r:id="rId24"/>
    <p:sldId id="492" r:id="rId25"/>
    <p:sldId id="435" r:id="rId26"/>
    <p:sldId id="385" r:id="rId27"/>
    <p:sldId id="480" r:id="rId28"/>
    <p:sldId id="392" r:id="rId29"/>
    <p:sldId id="390" r:id="rId30"/>
    <p:sldId id="389" r:id="rId31"/>
    <p:sldId id="391" r:id="rId32"/>
    <p:sldId id="393" r:id="rId33"/>
    <p:sldId id="483" r:id="rId34"/>
    <p:sldId id="394" r:id="rId35"/>
    <p:sldId id="481" r:id="rId36"/>
    <p:sldId id="436" r:id="rId37"/>
    <p:sldId id="437" r:id="rId38"/>
    <p:sldId id="438" r:id="rId39"/>
    <p:sldId id="386" r:id="rId40"/>
    <p:sldId id="482" r:id="rId41"/>
    <p:sldId id="439" r:id="rId42"/>
    <p:sldId id="495" r:id="rId43"/>
    <p:sldId id="395" r:id="rId44"/>
    <p:sldId id="487" r:id="rId45"/>
    <p:sldId id="498" r:id="rId46"/>
    <p:sldId id="397" r:id="rId47"/>
    <p:sldId id="387" r:id="rId48"/>
    <p:sldId id="496" r:id="rId49"/>
    <p:sldId id="497" r:id="rId50"/>
    <p:sldId id="500" r:id="rId51"/>
    <p:sldId id="499" r:id="rId52"/>
    <p:sldId id="399" r:id="rId53"/>
    <p:sldId id="488" r:id="rId54"/>
    <p:sldId id="441" r:id="rId55"/>
    <p:sldId id="455"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5DC"/>
    <a:srgbClr val="007635"/>
    <a:srgbClr val="DEA900"/>
    <a:srgbClr val="AC9A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85" autoAdjust="0"/>
    <p:restoredTop sz="67618" autoAdjust="0"/>
  </p:normalViewPr>
  <p:slideViewPr>
    <p:cSldViewPr snapToGrid="0" snapToObjects="1">
      <p:cViewPr varScale="1">
        <p:scale>
          <a:sx n="35" d="100"/>
          <a:sy n="35" d="100"/>
        </p:scale>
        <p:origin x="872" y="44"/>
      </p:cViewPr>
      <p:guideLst>
        <p:guide orient="horz" pos="2160"/>
        <p:guide pos="2880"/>
      </p:guideLst>
    </p:cSldViewPr>
  </p:slideViewPr>
  <p:notesTextViewPr>
    <p:cViewPr>
      <p:scale>
        <a:sx n="1" d="1"/>
        <a:sy n="1" d="1"/>
      </p:scale>
      <p:origin x="0" y="0"/>
    </p:cViewPr>
  </p:notesTextViewPr>
  <p:sorterViewPr>
    <p:cViewPr>
      <p:scale>
        <a:sx n="100" d="100"/>
        <a:sy n="100" d="100"/>
      </p:scale>
      <p:origin x="0" y="7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C55314-3DF1-4160-9567-52915B536951}" type="datetimeFigureOut">
              <a:rPr lang="en-US" smtClean="0"/>
              <a:t>12/10/2018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2EA531-5B99-4F43-80C1-FF2E408D60DC}" type="slidenum">
              <a:rPr lang="en-US" smtClean="0"/>
              <a:t>‹#›</a:t>
            </a:fld>
            <a:endParaRPr lang="en-US"/>
          </a:p>
        </p:txBody>
      </p:sp>
    </p:spTree>
    <p:extLst>
      <p:ext uri="{BB962C8B-B14F-4D97-AF65-F5344CB8AC3E}">
        <p14:creationId xmlns:p14="http://schemas.microsoft.com/office/powerpoint/2010/main" val="12906539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9D224F-111E-4015-80DE-BC357CCFFEFD}" type="datetimeFigureOut">
              <a:rPr lang="en-US" smtClean="0"/>
              <a:t>12/10/2018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405440-5245-4605-9624-0F1441F33609}" type="slidenum">
              <a:rPr lang="en-US" smtClean="0"/>
              <a:t>‹#›</a:t>
            </a:fld>
            <a:endParaRPr lang="en-US"/>
          </a:p>
        </p:txBody>
      </p:sp>
    </p:spTree>
    <p:extLst>
      <p:ext uri="{BB962C8B-B14F-4D97-AF65-F5344CB8AC3E}">
        <p14:creationId xmlns:p14="http://schemas.microsoft.com/office/powerpoint/2010/main" val="2823308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Polymers are the largest class of biomaterials. They are long chains of molecules that are covalently bonded. The name describes this; it has two terms, </a:t>
            </a:r>
            <a:r>
              <a:rPr lang="en-US" b="1" i="1" dirty="0"/>
              <a:t>poly</a:t>
            </a:r>
            <a:r>
              <a:rPr lang="en-US" dirty="0"/>
              <a:t> (meaning many) and </a:t>
            </a:r>
            <a:r>
              <a:rPr lang="en-US" b="1" i="1" dirty="0" err="1"/>
              <a:t>mer</a:t>
            </a:r>
            <a:r>
              <a:rPr lang="en-US" dirty="0"/>
              <a:t> (meaning  a single unit, in this case, a single molecule).  Polymers can be made of manmade or natural </a:t>
            </a:r>
            <a:r>
              <a:rPr lang="en-US" dirty="0" err="1"/>
              <a:t>mers</a:t>
            </a:r>
            <a:r>
              <a:rPr lang="en-US" dirty="0"/>
              <a:t>, or molecules).  The </a:t>
            </a:r>
            <a:r>
              <a:rPr lang="en-US" dirty="0" err="1"/>
              <a:t>mers</a:t>
            </a:r>
            <a:r>
              <a:rPr lang="en-US" dirty="0"/>
              <a:t> in a polymer can be made of the same </a:t>
            </a:r>
            <a:r>
              <a:rPr lang="en-US" dirty="0" err="1"/>
              <a:t>mer</a:t>
            </a:r>
            <a:r>
              <a:rPr lang="en-US" dirty="0"/>
              <a:t> or molecule or they can have more than one type, as we will see in slides that follow.   Reflecting this diversity, polymers are commonly called plastic, rubber, proteins, peptides, oligonucleotide, and other names that elude to the type of </a:t>
            </a:r>
            <a:r>
              <a:rPr lang="en-US" dirty="0" err="1"/>
              <a:t>mers</a:t>
            </a:r>
            <a:r>
              <a:rPr lang="en-US" dirty="0"/>
              <a:t> in the polymer.  When used in medical devices, polymers typically have thousands to hundreds of thousands of </a:t>
            </a:r>
            <a:r>
              <a:rPr lang="en-US" dirty="0" err="1"/>
              <a:t>mers</a:t>
            </a:r>
            <a:r>
              <a:rPr lang="en-US" dirty="0"/>
              <a:t>.</a:t>
            </a:r>
          </a:p>
          <a:p>
            <a:r>
              <a:rPr lang="en-US" dirty="0"/>
              <a:t>Polymers can be classified as natural or manmade. </a:t>
            </a:r>
          </a:p>
        </p:txBody>
      </p:sp>
      <p:sp>
        <p:nvSpPr>
          <p:cNvPr id="4" name="Slide Number Placeholder 3"/>
          <p:cNvSpPr>
            <a:spLocks noGrp="1"/>
          </p:cNvSpPr>
          <p:nvPr>
            <p:ph type="sldNum" sz="quarter" idx="10"/>
          </p:nvPr>
        </p:nvSpPr>
        <p:spPr/>
        <p:txBody>
          <a:bodyPr/>
          <a:lstStyle/>
          <a:p>
            <a:fld id="{C9405440-5245-4605-9624-0F1441F33609}" type="slidenum">
              <a:rPr lang="en-US" smtClean="0"/>
              <a:t>2</a:t>
            </a:fld>
            <a:endParaRPr lang="en-US"/>
          </a:p>
        </p:txBody>
      </p:sp>
    </p:spTree>
    <p:extLst>
      <p:ext uri="{BB962C8B-B14F-4D97-AF65-F5344CB8AC3E}">
        <p14:creationId xmlns:p14="http://schemas.microsoft.com/office/powerpoint/2010/main" val="2516305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shows the phospholipid bilayer of the cell (gray and yellow) connected to structural proteins inside the cell (orange). The extracellular fluid (a.k.a., interstitial fluid) is colored blue. The extracellular matrix (ECM) is composed of proteins such as collagen and fibronectin and proteoglycan complexes (made of proteins and polysaccharides). Cells have integrins (shown) and other types of molecules that bind to the ECM. This ability is especially important for organs, like the intestines and the bladder, that need a strong yet pliable layer of cells to enclose spaces and keep fluid contained in an area. In these applications, the ECM is often called the basal lamina (see illustration on “Collagen” slide).</a:t>
            </a:r>
          </a:p>
        </p:txBody>
      </p:sp>
      <p:sp>
        <p:nvSpPr>
          <p:cNvPr id="4" name="Slide Number Placeholder 3"/>
          <p:cNvSpPr>
            <a:spLocks noGrp="1"/>
          </p:cNvSpPr>
          <p:nvPr>
            <p:ph type="sldNum" sz="quarter" idx="10"/>
          </p:nvPr>
        </p:nvSpPr>
        <p:spPr/>
        <p:txBody>
          <a:bodyPr/>
          <a:lstStyle/>
          <a:p>
            <a:fld id="{C9405440-5245-4605-9624-0F1441F33609}" type="slidenum">
              <a:rPr lang="en-US" smtClean="0"/>
              <a:t>11</a:t>
            </a:fld>
            <a:endParaRPr lang="en-US"/>
          </a:p>
        </p:txBody>
      </p:sp>
    </p:spTree>
    <p:extLst>
      <p:ext uri="{BB962C8B-B14F-4D97-AF65-F5344CB8AC3E}">
        <p14:creationId xmlns:p14="http://schemas.microsoft.com/office/powerpoint/2010/main" val="1909831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Proteoglycans have a protein core with glycosaminoglycan branches. Glycosaminoglycan branches (a.k.a. GAGs) have a protein core and carbohydrate (chain of saccharides) branches.</a:t>
            </a:r>
          </a:p>
        </p:txBody>
      </p:sp>
      <p:sp>
        <p:nvSpPr>
          <p:cNvPr id="4" name="Slide Number Placeholder 3"/>
          <p:cNvSpPr>
            <a:spLocks noGrp="1"/>
          </p:cNvSpPr>
          <p:nvPr>
            <p:ph type="sldNum" sz="quarter" idx="10"/>
          </p:nvPr>
        </p:nvSpPr>
        <p:spPr/>
        <p:txBody>
          <a:bodyPr/>
          <a:lstStyle/>
          <a:p>
            <a:fld id="{C9405440-5245-4605-9624-0F1441F33609}" type="slidenum">
              <a:rPr lang="en-US" smtClean="0"/>
              <a:t>13</a:t>
            </a:fld>
            <a:endParaRPr lang="en-US"/>
          </a:p>
        </p:txBody>
      </p:sp>
    </p:spTree>
    <p:extLst>
      <p:ext uri="{BB962C8B-B14F-4D97-AF65-F5344CB8AC3E}">
        <p14:creationId xmlns:p14="http://schemas.microsoft.com/office/powerpoint/2010/main" val="512466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thinking question for outside of class.</a:t>
            </a:r>
          </a:p>
        </p:txBody>
      </p:sp>
      <p:sp>
        <p:nvSpPr>
          <p:cNvPr id="4" name="Slide Number Placeholder 3"/>
          <p:cNvSpPr>
            <a:spLocks noGrp="1"/>
          </p:cNvSpPr>
          <p:nvPr>
            <p:ph type="sldNum" sz="quarter" idx="10"/>
          </p:nvPr>
        </p:nvSpPr>
        <p:spPr/>
        <p:txBody>
          <a:bodyPr/>
          <a:lstStyle/>
          <a:p>
            <a:fld id="{C9405440-5245-4605-9624-0F1441F33609}" type="slidenum">
              <a:rPr lang="en-US" smtClean="0"/>
              <a:t>14</a:t>
            </a:fld>
            <a:endParaRPr lang="en-US"/>
          </a:p>
        </p:txBody>
      </p:sp>
    </p:spTree>
    <p:extLst>
      <p:ext uri="{BB962C8B-B14F-4D97-AF65-F5344CB8AC3E}">
        <p14:creationId xmlns:p14="http://schemas.microsoft.com/office/powerpoint/2010/main" val="3875674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Cells have diameters on the order of a few microns. Thus, artificial ECM should have spaces this large to support cells. Pore sizes may be varied for other applications, such as absorbing fluid or filtering it.</a:t>
            </a:r>
          </a:p>
        </p:txBody>
      </p:sp>
      <p:sp>
        <p:nvSpPr>
          <p:cNvPr id="4" name="Slide Number Placeholder 3"/>
          <p:cNvSpPr>
            <a:spLocks noGrp="1"/>
          </p:cNvSpPr>
          <p:nvPr>
            <p:ph type="sldNum" sz="quarter" idx="10"/>
          </p:nvPr>
        </p:nvSpPr>
        <p:spPr/>
        <p:txBody>
          <a:bodyPr/>
          <a:lstStyle/>
          <a:p>
            <a:fld id="{C9405440-5245-4605-9624-0F1441F33609}" type="slidenum">
              <a:rPr lang="en-US" smtClean="0"/>
              <a:t>15</a:t>
            </a:fld>
            <a:endParaRPr lang="en-US"/>
          </a:p>
        </p:txBody>
      </p:sp>
    </p:spTree>
    <p:extLst>
      <p:ext uri="{BB962C8B-B14F-4D97-AF65-F5344CB8AC3E}">
        <p14:creationId xmlns:p14="http://schemas.microsoft.com/office/powerpoint/2010/main" val="3963885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Collagen fibrils are formed inside cells, such as fibroblasts. The fibrils are exported into the extracellular fluid by a process called exocytosis. Once outside the cell, they self-assemble into fibers.</a:t>
            </a:r>
          </a:p>
        </p:txBody>
      </p:sp>
      <p:sp>
        <p:nvSpPr>
          <p:cNvPr id="4" name="Slide Number Placeholder 3"/>
          <p:cNvSpPr>
            <a:spLocks noGrp="1"/>
          </p:cNvSpPr>
          <p:nvPr>
            <p:ph type="sldNum" sz="quarter" idx="10"/>
          </p:nvPr>
        </p:nvSpPr>
        <p:spPr/>
        <p:txBody>
          <a:bodyPr/>
          <a:lstStyle/>
          <a:p>
            <a:fld id="{C9405440-5245-4605-9624-0F1441F33609}" type="slidenum">
              <a:rPr lang="en-US" smtClean="0"/>
              <a:t>16</a:t>
            </a:fld>
            <a:endParaRPr lang="en-US"/>
          </a:p>
        </p:txBody>
      </p:sp>
    </p:spTree>
    <p:extLst>
      <p:ext uri="{BB962C8B-B14F-4D97-AF65-F5344CB8AC3E}">
        <p14:creationId xmlns:p14="http://schemas.microsoft.com/office/powerpoint/2010/main" val="1697977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multiphoton imaging technique called second harmonic generation (SHG) was used to capture this image INSIDE the leg of a mouse. SHG produces images from highly ordered structures such as collagen and other proteins in muscle and collagen in bone. Can you see that the organization of proteins is different in muscle versus bone?</a:t>
            </a:r>
          </a:p>
        </p:txBody>
      </p:sp>
      <p:sp>
        <p:nvSpPr>
          <p:cNvPr id="4" name="Slide Number Placeholder 3"/>
          <p:cNvSpPr>
            <a:spLocks noGrp="1"/>
          </p:cNvSpPr>
          <p:nvPr>
            <p:ph type="sldNum" sz="quarter" idx="10"/>
          </p:nvPr>
        </p:nvSpPr>
        <p:spPr/>
        <p:txBody>
          <a:bodyPr/>
          <a:lstStyle/>
          <a:p>
            <a:fld id="{C9405440-5245-4605-9624-0F1441F33609}" type="slidenum">
              <a:rPr lang="en-US" smtClean="0"/>
              <a:t>17</a:t>
            </a:fld>
            <a:endParaRPr lang="en-US"/>
          </a:p>
        </p:txBody>
      </p:sp>
    </p:spTree>
    <p:extLst>
      <p:ext uri="{BB962C8B-B14F-4D97-AF65-F5344CB8AC3E}">
        <p14:creationId xmlns:p14="http://schemas.microsoft.com/office/powerpoint/2010/main" val="3865012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into small groups to discuss these two questions. You may want to review the earlier slide on protein structure and the one on collagen structure. </a:t>
            </a:r>
          </a:p>
          <a:p>
            <a:r>
              <a:rPr lang="en-US" dirty="0"/>
              <a:t>Answers: B has quaternary structure (several parallel groups of long chains of protein subunits). NB has tertiary structure (long chains of protein subunits - fibrils).</a:t>
            </a:r>
          </a:p>
        </p:txBody>
      </p:sp>
      <p:sp>
        <p:nvSpPr>
          <p:cNvPr id="4" name="Slide Number Placeholder 3"/>
          <p:cNvSpPr>
            <a:spLocks noGrp="1"/>
          </p:cNvSpPr>
          <p:nvPr>
            <p:ph type="sldNum" sz="quarter" idx="10"/>
          </p:nvPr>
        </p:nvSpPr>
        <p:spPr/>
        <p:txBody>
          <a:bodyPr/>
          <a:lstStyle/>
          <a:p>
            <a:fld id="{C9405440-5245-4605-9624-0F1441F33609}" type="slidenum">
              <a:rPr lang="en-US" smtClean="0"/>
              <a:t>18</a:t>
            </a:fld>
            <a:endParaRPr lang="en-US"/>
          </a:p>
        </p:txBody>
      </p:sp>
    </p:spTree>
    <p:extLst>
      <p:ext uri="{BB962C8B-B14F-4D97-AF65-F5344CB8AC3E}">
        <p14:creationId xmlns:p14="http://schemas.microsoft.com/office/powerpoint/2010/main" val="3949361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cartoons represent the many forms of manmade polymers.</a:t>
            </a:r>
          </a:p>
        </p:txBody>
      </p:sp>
      <p:sp>
        <p:nvSpPr>
          <p:cNvPr id="4" name="Slide Number Placeholder 3"/>
          <p:cNvSpPr>
            <a:spLocks noGrp="1"/>
          </p:cNvSpPr>
          <p:nvPr>
            <p:ph type="sldNum" sz="quarter" idx="10"/>
          </p:nvPr>
        </p:nvSpPr>
        <p:spPr/>
        <p:txBody>
          <a:bodyPr/>
          <a:lstStyle/>
          <a:p>
            <a:fld id="{C9405440-5245-4605-9624-0F1441F33609}" type="slidenum">
              <a:rPr lang="en-US" smtClean="0"/>
              <a:t>21</a:t>
            </a:fld>
            <a:endParaRPr lang="en-US"/>
          </a:p>
        </p:txBody>
      </p:sp>
    </p:spTree>
    <p:extLst>
      <p:ext uri="{BB962C8B-B14F-4D97-AF65-F5344CB8AC3E}">
        <p14:creationId xmlns:p14="http://schemas.microsoft.com/office/powerpoint/2010/main" val="575599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B33B249-3825-4332-AFBE-FC7A7D671241}" type="slidenum">
              <a:rPr lang="en-GB" altLang="en-US" sz="1300" smtClean="0"/>
              <a:pPr>
                <a:spcBef>
                  <a:spcPct val="0"/>
                </a:spcBef>
              </a:pPr>
              <a:t>22</a:t>
            </a:fld>
            <a:endParaRPr lang="en-GB" altLang="en-US" sz="13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246741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types of polymerization methods. One is addition polymerization. It uses a reactive chemical to form chains of molecules from monomers. One example is poly(methyl methacrylate), also called PMMA. You will make PMMA in the fume hood in next week’s lab. Do not make this in a poorly ventilated room because it smells and long repeated exposure can be unhealthy for you.</a:t>
            </a:r>
          </a:p>
        </p:txBody>
      </p:sp>
      <p:sp>
        <p:nvSpPr>
          <p:cNvPr id="4" name="Slide Number Placeholder 3"/>
          <p:cNvSpPr>
            <a:spLocks noGrp="1"/>
          </p:cNvSpPr>
          <p:nvPr>
            <p:ph type="sldNum" sz="quarter" idx="10"/>
          </p:nvPr>
        </p:nvSpPr>
        <p:spPr/>
        <p:txBody>
          <a:bodyPr/>
          <a:lstStyle/>
          <a:p>
            <a:fld id="{C9405440-5245-4605-9624-0F1441F33609}" type="slidenum">
              <a:rPr lang="en-US" smtClean="0"/>
              <a:t>24</a:t>
            </a:fld>
            <a:endParaRPr lang="en-US"/>
          </a:p>
        </p:txBody>
      </p:sp>
    </p:spTree>
    <p:extLst>
      <p:ext uri="{BB962C8B-B14F-4D97-AF65-F5344CB8AC3E}">
        <p14:creationId xmlns:p14="http://schemas.microsoft.com/office/powerpoint/2010/main" val="424008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DNA,</a:t>
            </a:r>
            <a:r>
              <a:rPr lang="en-US" dirty="0"/>
              <a:t> </a:t>
            </a:r>
            <a:r>
              <a:rPr lang="en-US" b="1" i="1" dirty="0"/>
              <a:t>RNA</a:t>
            </a:r>
            <a:r>
              <a:rPr lang="en-US" dirty="0"/>
              <a:t>, and </a:t>
            </a:r>
            <a:r>
              <a:rPr lang="en-US" b="1" i="1" dirty="0"/>
              <a:t>proteins</a:t>
            </a:r>
            <a:r>
              <a:rPr lang="en-US" dirty="0"/>
              <a:t> are </a:t>
            </a:r>
            <a:r>
              <a:rPr lang="en-US" b="1" i="1" dirty="0"/>
              <a:t>natural polymers</a:t>
            </a:r>
            <a:r>
              <a:rPr lang="en-US" dirty="0"/>
              <a:t>. Genetic engineers have been manipulating DNA and RNA for decades to change one or more amino acids in a protein. (Amino acids are the </a:t>
            </a:r>
            <a:r>
              <a:rPr lang="en-US" i="1" dirty="0" err="1"/>
              <a:t>mers</a:t>
            </a:r>
            <a:r>
              <a:rPr lang="en-US" dirty="0"/>
              <a:t> that make up proteins.) Being able to change one or more amino acids in a protein by genetic engineering of DNA or RNA has helped scientists discover the function of particular parts of proteins in the body. DNA and RNA can also be used as the building blocks for designer molecules called aptamers. Aptamers have been used as small, manmade molecules that specifically bind to other molecules in the body, similar to antibodies. The ability of DNA to form double strands has been employed to form unnatural materials, such as molecular screens made of a grid, or mesh, of DNA molecules.</a:t>
            </a:r>
          </a:p>
        </p:txBody>
      </p:sp>
      <p:sp>
        <p:nvSpPr>
          <p:cNvPr id="4" name="Slide Number Placeholder 3"/>
          <p:cNvSpPr>
            <a:spLocks noGrp="1"/>
          </p:cNvSpPr>
          <p:nvPr>
            <p:ph type="sldNum" sz="quarter" idx="10"/>
          </p:nvPr>
        </p:nvSpPr>
        <p:spPr/>
        <p:txBody>
          <a:bodyPr/>
          <a:lstStyle/>
          <a:p>
            <a:fld id="{C9405440-5245-4605-9624-0F1441F33609}" type="slidenum">
              <a:rPr lang="en-US" smtClean="0"/>
              <a:t>3</a:t>
            </a:fld>
            <a:endParaRPr lang="en-US"/>
          </a:p>
        </p:txBody>
      </p:sp>
    </p:spTree>
    <p:extLst>
      <p:ext uri="{BB962C8B-B14F-4D97-AF65-F5344CB8AC3E}">
        <p14:creationId xmlns:p14="http://schemas.microsoft.com/office/powerpoint/2010/main" val="3619078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means of forming polymers is condensation polymerization. As its name implies, a condensate such as water or other chemical is released for each </a:t>
            </a:r>
            <a:r>
              <a:rPr lang="en-US" dirty="0" err="1"/>
              <a:t>mer</a:t>
            </a:r>
            <a:r>
              <a:rPr lang="en-US" dirty="0"/>
              <a:t> that is added to the chain. The example above is poly(</a:t>
            </a:r>
            <a:r>
              <a:rPr lang="en-US" dirty="0" err="1"/>
              <a:t>ethyleneterephthalate</a:t>
            </a:r>
            <a:r>
              <a:rPr lang="en-US" dirty="0"/>
              <a:t>), also called PET. Many soda bottles are made from PET.</a:t>
            </a:r>
          </a:p>
        </p:txBody>
      </p:sp>
      <p:sp>
        <p:nvSpPr>
          <p:cNvPr id="4" name="Slide Number Placeholder 3"/>
          <p:cNvSpPr>
            <a:spLocks noGrp="1"/>
          </p:cNvSpPr>
          <p:nvPr>
            <p:ph type="sldNum" sz="quarter" idx="10"/>
          </p:nvPr>
        </p:nvSpPr>
        <p:spPr/>
        <p:txBody>
          <a:bodyPr/>
          <a:lstStyle/>
          <a:p>
            <a:fld id="{C9405440-5245-4605-9624-0F1441F33609}" type="slidenum">
              <a:rPr lang="en-US" smtClean="0"/>
              <a:t>25</a:t>
            </a:fld>
            <a:endParaRPr lang="en-US"/>
          </a:p>
        </p:txBody>
      </p:sp>
    </p:spTree>
    <p:extLst>
      <p:ext uri="{BB962C8B-B14F-4D97-AF65-F5344CB8AC3E}">
        <p14:creationId xmlns:p14="http://schemas.microsoft.com/office/powerpoint/2010/main" val="376210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PMMA is used in bone cement in some orthopedic implant systems, poly(HEMA) is used in soft contact lenses, polyethylene is used in many different types of implants, and PTFE is used to make some vascular grafts.</a:t>
            </a:r>
          </a:p>
        </p:txBody>
      </p:sp>
      <p:sp>
        <p:nvSpPr>
          <p:cNvPr id="4" name="Slide Number Placeholder 3"/>
          <p:cNvSpPr>
            <a:spLocks noGrp="1"/>
          </p:cNvSpPr>
          <p:nvPr>
            <p:ph type="sldNum" sz="quarter" idx="10"/>
          </p:nvPr>
        </p:nvSpPr>
        <p:spPr/>
        <p:txBody>
          <a:bodyPr/>
          <a:lstStyle/>
          <a:p>
            <a:fld id="{C9405440-5245-4605-9624-0F1441F33609}" type="slidenum">
              <a:rPr lang="en-US" smtClean="0"/>
              <a:t>26</a:t>
            </a:fld>
            <a:endParaRPr lang="en-US"/>
          </a:p>
        </p:txBody>
      </p:sp>
    </p:spTree>
    <p:extLst>
      <p:ext uri="{BB962C8B-B14F-4D97-AF65-F5344CB8AC3E}">
        <p14:creationId xmlns:p14="http://schemas.microsoft.com/office/powerpoint/2010/main" val="1485054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other common monomers that are in polymers used for biomedical and other applications.</a:t>
            </a:r>
          </a:p>
        </p:txBody>
      </p:sp>
      <p:sp>
        <p:nvSpPr>
          <p:cNvPr id="4" name="Slide Number Placeholder 3"/>
          <p:cNvSpPr>
            <a:spLocks noGrp="1"/>
          </p:cNvSpPr>
          <p:nvPr>
            <p:ph type="sldNum" sz="quarter" idx="10"/>
          </p:nvPr>
        </p:nvSpPr>
        <p:spPr/>
        <p:txBody>
          <a:bodyPr/>
          <a:lstStyle/>
          <a:p>
            <a:fld id="{C9405440-5245-4605-9624-0F1441F33609}" type="slidenum">
              <a:rPr lang="en-US" smtClean="0"/>
              <a:t>27</a:t>
            </a:fld>
            <a:endParaRPr lang="en-US"/>
          </a:p>
        </p:txBody>
      </p:sp>
    </p:spTree>
    <p:extLst>
      <p:ext uri="{BB962C8B-B14F-4D97-AF65-F5344CB8AC3E}">
        <p14:creationId xmlns:p14="http://schemas.microsoft.com/office/powerpoint/2010/main" val="1002097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basic types of polymer structures are show in these illustrations. In addition to the type of </a:t>
            </a:r>
            <a:r>
              <a:rPr lang="en-US" dirty="0" err="1"/>
              <a:t>mers</a:t>
            </a:r>
            <a:r>
              <a:rPr lang="en-US" dirty="0"/>
              <a:t> used, each type of arrangement confers different mechanical properties to the polymer. Other mechanical properties can be affected by the number and spacing of blocks and grafts.</a:t>
            </a:r>
          </a:p>
        </p:txBody>
      </p:sp>
      <p:sp>
        <p:nvSpPr>
          <p:cNvPr id="4" name="Slide Number Placeholder 3"/>
          <p:cNvSpPr>
            <a:spLocks noGrp="1"/>
          </p:cNvSpPr>
          <p:nvPr>
            <p:ph type="sldNum" sz="quarter" idx="10"/>
          </p:nvPr>
        </p:nvSpPr>
        <p:spPr/>
        <p:txBody>
          <a:bodyPr/>
          <a:lstStyle/>
          <a:p>
            <a:fld id="{C9405440-5245-4605-9624-0F1441F33609}" type="slidenum">
              <a:rPr lang="en-US" smtClean="0"/>
              <a:t>28</a:t>
            </a:fld>
            <a:endParaRPr lang="en-US"/>
          </a:p>
        </p:txBody>
      </p:sp>
    </p:spTree>
    <p:extLst>
      <p:ext uri="{BB962C8B-B14F-4D97-AF65-F5344CB8AC3E}">
        <p14:creationId xmlns:p14="http://schemas.microsoft.com/office/powerpoint/2010/main" val="3927255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common co-polymer for biomedical applications. See information on slide.</a:t>
            </a:r>
          </a:p>
        </p:txBody>
      </p:sp>
      <p:sp>
        <p:nvSpPr>
          <p:cNvPr id="4" name="Slide Number Placeholder 3"/>
          <p:cNvSpPr>
            <a:spLocks noGrp="1"/>
          </p:cNvSpPr>
          <p:nvPr>
            <p:ph type="sldNum" sz="quarter" idx="10"/>
          </p:nvPr>
        </p:nvSpPr>
        <p:spPr/>
        <p:txBody>
          <a:bodyPr/>
          <a:lstStyle/>
          <a:p>
            <a:fld id="{C9405440-5245-4605-9624-0F1441F33609}" type="slidenum">
              <a:rPr lang="en-US" smtClean="0"/>
              <a:t>29</a:t>
            </a:fld>
            <a:endParaRPr lang="en-US"/>
          </a:p>
        </p:txBody>
      </p:sp>
    </p:spTree>
    <p:extLst>
      <p:ext uri="{BB962C8B-B14F-4D97-AF65-F5344CB8AC3E}">
        <p14:creationId xmlns:p14="http://schemas.microsoft.com/office/powerpoint/2010/main" val="806665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Relatively weak bonds (in comparison to covalent bonds) hold polymer chains together. The polymers are strong because of the relatively large number of these weak bonds. Think about how a gecko stays on a window with thousands of tiny sticky pads on its feet. Even though each sticky pad is miniscule in comparison to the size of the reptile, the huge number of pads easily keeps to gecko from falling off of a window or wall.</a:t>
            </a:r>
          </a:p>
        </p:txBody>
      </p:sp>
      <p:sp>
        <p:nvSpPr>
          <p:cNvPr id="4" name="Slide Number Placeholder 3"/>
          <p:cNvSpPr>
            <a:spLocks noGrp="1"/>
          </p:cNvSpPr>
          <p:nvPr>
            <p:ph type="sldNum" sz="quarter" idx="10"/>
          </p:nvPr>
        </p:nvSpPr>
        <p:spPr/>
        <p:txBody>
          <a:bodyPr/>
          <a:lstStyle/>
          <a:p>
            <a:fld id="{C9405440-5245-4605-9624-0F1441F33609}" type="slidenum">
              <a:rPr lang="en-US" smtClean="0"/>
              <a:t>30</a:t>
            </a:fld>
            <a:endParaRPr lang="en-US"/>
          </a:p>
        </p:txBody>
      </p:sp>
    </p:spTree>
    <p:extLst>
      <p:ext uri="{BB962C8B-B14F-4D97-AF65-F5344CB8AC3E}">
        <p14:creationId xmlns:p14="http://schemas.microsoft.com/office/powerpoint/2010/main" val="2121302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polymers have covalent crosslinks. Silicones, such as polydimethylsiloxane (PDMS) are vey tough (rubbery) because it has a large number of crosslinks. Crosslinking chains creates 3D network, changes properties, such as E and thermal stability. Adding fillers increases hardness and improves strength.</a:t>
            </a:r>
          </a:p>
          <a:p>
            <a:endParaRPr lang="en-US" dirty="0"/>
          </a:p>
        </p:txBody>
      </p:sp>
      <p:sp>
        <p:nvSpPr>
          <p:cNvPr id="4" name="Slide Number Placeholder 3"/>
          <p:cNvSpPr>
            <a:spLocks noGrp="1"/>
          </p:cNvSpPr>
          <p:nvPr>
            <p:ph type="sldNum" sz="quarter" idx="10"/>
          </p:nvPr>
        </p:nvSpPr>
        <p:spPr/>
        <p:txBody>
          <a:bodyPr/>
          <a:lstStyle/>
          <a:p>
            <a:fld id="{C9405440-5245-4605-9624-0F1441F33609}" type="slidenum">
              <a:rPr lang="en-US" smtClean="0"/>
              <a:t>31</a:t>
            </a:fld>
            <a:endParaRPr lang="en-US"/>
          </a:p>
        </p:txBody>
      </p:sp>
    </p:spTree>
    <p:extLst>
      <p:ext uri="{BB962C8B-B14F-4D97-AF65-F5344CB8AC3E}">
        <p14:creationId xmlns:p14="http://schemas.microsoft.com/office/powerpoint/2010/main" val="3896925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orientation of AA side chains affects the strength and degree of transparency of the polymer. </a:t>
            </a:r>
            <a:r>
              <a:rPr lang="en-US" b="1" i="1" dirty="0"/>
              <a:t>Isotactic</a:t>
            </a:r>
            <a:r>
              <a:rPr lang="en-US" dirty="0"/>
              <a:t> arrangements are when side groups align to one side of the amino acid backbone. In </a:t>
            </a:r>
            <a:r>
              <a:rPr lang="en-US" b="1" i="1" dirty="0"/>
              <a:t>syndiotactic</a:t>
            </a:r>
            <a:r>
              <a:rPr lang="en-US" dirty="0"/>
              <a:t> arrangements, side groups align in an alternating pattern. When side groups are oriented in a regular pattern, like these examples, the chains can fold more readily to form small, crystalline regions in the polymer. Highly crystalline polymers tend to be stronger and are translucent or opaque. When side groups are </a:t>
            </a:r>
            <a:r>
              <a:rPr lang="en-US" b="1" i="1" dirty="0"/>
              <a:t>randomly oriented</a:t>
            </a:r>
            <a:r>
              <a:rPr lang="en-US" b="0" i="0" dirty="0"/>
              <a:t>,</a:t>
            </a:r>
            <a:r>
              <a:rPr lang="en-US" b="1" i="1" dirty="0"/>
              <a:t> </a:t>
            </a:r>
            <a:r>
              <a:rPr lang="en-US" dirty="0"/>
              <a:t>the polymer chains do not fold as well and the material is more amorphous and less crystalline. This results in a weaker tensile strength and a more translucent, or even clear material. This distinction is important when considering materials for contact lenses and implantable lenses for replacing natural lenses after cataract surgery. </a:t>
            </a:r>
          </a:p>
        </p:txBody>
      </p:sp>
      <p:sp>
        <p:nvSpPr>
          <p:cNvPr id="4" name="Slide Number Placeholder 3"/>
          <p:cNvSpPr>
            <a:spLocks noGrp="1"/>
          </p:cNvSpPr>
          <p:nvPr>
            <p:ph type="sldNum" sz="quarter" idx="10"/>
          </p:nvPr>
        </p:nvSpPr>
        <p:spPr/>
        <p:txBody>
          <a:bodyPr/>
          <a:lstStyle/>
          <a:p>
            <a:fld id="{C9405440-5245-4605-9624-0F1441F33609}" type="slidenum">
              <a:rPr lang="en-US" smtClean="0"/>
              <a:t>32</a:t>
            </a:fld>
            <a:endParaRPr lang="en-US"/>
          </a:p>
        </p:txBody>
      </p:sp>
    </p:spTree>
    <p:extLst>
      <p:ext uri="{BB962C8B-B14F-4D97-AF65-F5344CB8AC3E}">
        <p14:creationId xmlns:p14="http://schemas.microsoft.com/office/powerpoint/2010/main" val="197231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polymers have some crystalline and some amorphous regions. The relative proportions of crystalline and amorphous regions affects the mechanical, chemical and optical properties of polymers.</a:t>
            </a:r>
          </a:p>
        </p:txBody>
      </p:sp>
      <p:sp>
        <p:nvSpPr>
          <p:cNvPr id="4" name="Slide Number Placeholder 3"/>
          <p:cNvSpPr>
            <a:spLocks noGrp="1"/>
          </p:cNvSpPr>
          <p:nvPr>
            <p:ph type="sldNum" sz="quarter" idx="10"/>
          </p:nvPr>
        </p:nvSpPr>
        <p:spPr/>
        <p:txBody>
          <a:bodyPr/>
          <a:lstStyle/>
          <a:p>
            <a:fld id="{C9405440-5245-4605-9624-0F1441F33609}" type="slidenum">
              <a:rPr lang="en-US" smtClean="0"/>
              <a:t>33</a:t>
            </a:fld>
            <a:endParaRPr lang="en-US"/>
          </a:p>
        </p:txBody>
      </p:sp>
    </p:spTree>
    <p:extLst>
      <p:ext uri="{BB962C8B-B14F-4D97-AF65-F5344CB8AC3E}">
        <p14:creationId xmlns:p14="http://schemas.microsoft.com/office/powerpoint/2010/main" val="3881664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information on the slide.</a:t>
            </a:r>
          </a:p>
        </p:txBody>
      </p:sp>
      <p:sp>
        <p:nvSpPr>
          <p:cNvPr id="4" name="Slide Number Placeholder 3"/>
          <p:cNvSpPr>
            <a:spLocks noGrp="1"/>
          </p:cNvSpPr>
          <p:nvPr>
            <p:ph type="sldNum" sz="quarter" idx="10"/>
          </p:nvPr>
        </p:nvSpPr>
        <p:spPr/>
        <p:txBody>
          <a:bodyPr/>
          <a:lstStyle/>
          <a:p>
            <a:fld id="{C9405440-5245-4605-9624-0F1441F33609}" type="slidenum">
              <a:rPr lang="en-US" smtClean="0"/>
              <a:t>34</a:t>
            </a:fld>
            <a:endParaRPr lang="en-US"/>
          </a:p>
        </p:txBody>
      </p:sp>
    </p:spTree>
    <p:extLst>
      <p:ext uri="{BB962C8B-B14F-4D97-AF65-F5344CB8AC3E}">
        <p14:creationId xmlns:p14="http://schemas.microsoft.com/office/powerpoint/2010/main" val="137934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Proteins</a:t>
            </a:r>
            <a:r>
              <a:rPr lang="en-US" dirty="0"/>
              <a:t> are a large, diverse class of natural polymers. They make up much of the plant and animal world. Proteins are made from the sequential addition of covalently bonded amino acids which results in a linear chain. This is known as the </a:t>
            </a:r>
            <a:r>
              <a:rPr lang="en-US" b="1" i="1" dirty="0"/>
              <a:t>primary structure</a:t>
            </a:r>
            <a:r>
              <a:rPr lang="en-US" dirty="0"/>
              <a:t>. Each letter inn the example is an abbreviation for a type of amino acid. As you can see, there are many types of amino acids in proteins. Amino acids vary in shape and charge. Based on patterns in the shape and electrical charges in the amino acids, parts of the chain will naturally fold or twist into shapes. These shapes can form short helixes and sheets. This natural folding is know as </a:t>
            </a:r>
            <a:r>
              <a:rPr lang="en-US" b="1" i="1" dirty="0"/>
              <a:t>secondary structure</a:t>
            </a:r>
            <a:r>
              <a:rPr lang="en-US" dirty="0"/>
              <a:t>. A protein will continue to fold into a more complex, </a:t>
            </a:r>
            <a:r>
              <a:rPr lang="en-US" b="1" i="1" dirty="0"/>
              <a:t>tertiary structure </a:t>
            </a:r>
            <a:r>
              <a:rPr lang="en-US" dirty="0"/>
              <a:t>because of natural attraction and repulsion of amino acids in the secondary structure and with the help of chaperone proteins inside the cell. Some proteins are made of two or more proteins. In this case each of the proteins is known as a subunit. When this occurs, it is known as </a:t>
            </a:r>
            <a:r>
              <a:rPr lang="en-US" b="1" i="1" dirty="0"/>
              <a:t>quaternary</a:t>
            </a:r>
            <a:r>
              <a:rPr lang="en-US" dirty="0"/>
              <a:t> structure.</a:t>
            </a:r>
          </a:p>
        </p:txBody>
      </p:sp>
      <p:sp>
        <p:nvSpPr>
          <p:cNvPr id="4" name="Slide Number Placeholder 3"/>
          <p:cNvSpPr>
            <a:spLocks noGrp="1"/>
          </p:cNvSpPr>
          <p:nvPr>
            <p:ph type="sldNum" sz="quarter" idx="10"/>
          </p:nvPr>
        </p:nvSpPr>
        <p:spPr/>
        <p:txBody>
          <a:bodyPr/>
          <a:lstStyle/>
          <a:p>
            <a:fld id="{C9405440-5245-4605-9624-0F1441F33609}" type="slidenum">
              <a:rPr lang="en-US" smtClean="0"/>
              <a:t>4</a:t>
            </a:fld>
            <a:endParaRPr lang="en-US"/>
          </a:p>
        </p:txBody>
      </p:sp>
    </p:spTree>
    <p:extLst>
      <p:ext uri="{BB962C8B-B14F-4D97-AF65-F5344CB8AC3E}">
        <p14:creationId xmlns:p14="http://schemas.microsoft.com/office/powerpoint/2010/main" val="4120773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 polyethylene</a:t>
            </a:r>
          </a:p>
          <a:p>
            <a:r>
              <a:rPr lang="en-US" dirty="0"/>
              <a:t>PTFE, poly(tetrafluoroethylene)</a:t>
            </a:r>
          </a:p>
          <a:p>
            <a:r>
              <a:rPr lang="en-US" dirty="0"/>
              <a:t>PET, poly(</a:t>
            </a:r>
            <a:r>
              <a:rPr lang="en-US" dirty="0" err="1"/>
              <a:t>ethyleneterephthalate</a:t>
            </a:r>
            <a:r>
              <a:rPr lang="en-US" dirty="0"/>
              <a:t>)</a:t>
            </a:r>
          </a:p>
          <a:p>
            <a:endParaRPr lang="en-US" dirty="0"/>
          </a:p>
        </p:txBody>
      </p:sp>
      <p:sp>
        <p:nvSpPr>
          <p:cNvPr id="4" name="Slide Number Placeholder 3"/>
          <p:cNvSpPr>
            <a:spLocks noGrp="1"/>
          </p:cNvSpPr>
          <p:nvPr>
            <p:ph type="sldNum" sz="quarter" idx="10"/>
          </p:nvPr>
        </p:nvSpPr>
        <p:spPr/>
        <p:txBody>
          <a:bodyPr/>
          <a:lstStyle/>
          <a:p>
            <a:fld id="{C9405440-5245-4605-9624-0F1441F33609}" type="slidenum">
              <a:rPr lang="en-US" smtClean="0"/>
              <a:t>35</a:t>
            </a:fld>
            <a:endParaRPr lang="en-US"/>
          </a:p>
        </p:txBody>
      </p:sp>
    </p:spTree>
    <p:extLst>
      <p:ext uri="{BB962C8B-B14F-4D97-AF65-F5344CB8AC3E}">
        <p14:creationId xmlns:p14="http://schemas.microsoft.com/office/powerpoint/2010/main" val="1973569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amorphous polymers, the chains can slide past each other more readily because there are fewer smaller side groups and/or less crystalline regions to hinder sliding.</a:t>
            </a:r>
          </a:p>
        </p:txBody>
      </p:sp>
      <p:sp>
        <p:nvSpPr>
          <p:cNvPr id="4" name="Slide Number Placeholder 3"/>
          <p:cNvSpPr>
            <a:spLocks noGrp="1"/>
          </p:cNvSpPr>
          <p:nvPr>
            <p:ph type="sldNum" sz="quarter" idx="10"/>
          </p:nvPr>
        </p:nvSpPr>
        <p:spPr/>
        <p:txBody>
          <a:bodyPr/>
          <a:lstStyle/>
          <a:p>
            <a:fld id="{C9405440-5245-4605-9624-0F1441F33609}" type="slidenum">
              <a:rPr lang="en-US" smtClean="0"/>
              <a:t>36</a:t>
            </a:fld>
            <a:endParaRPr lang="en-US"/>
          </a:p>
        </p:txBody>
      </p:sp>
    </p:spTree>
    <p:extLst>
      <p:ext uri="{BB962C8B-B14F-4D97-AF65-F5344CB8AC3E}">
        <p14:creationId xmlns:p14="http://schemas.microsoft.com/office/powerpoint/2010/main" val="317673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any polymer, there are a range of chain lengths. Longer length chains enable more chain entanglements and have more places for hydrogen and Van der Waals attractions. These help to hold the polymer in shape and give it strength. Thus, it is important to know the distribution of chain lengths in a polymer. This plot shows the distribution of polymer lengths as the amount of polymer (y-axis) versus the molecular weight (MW) of each polymer chain. The MW of the chain is highly influenced by its length and it is also influenced by the size of its side chain(s). </a:t>
            </a:r>
          </a:p>
        </p:txBody>
      </p:sp>
      <p:sp>
        <p:nvSpPr>
          <p:cNvPr id="4" name="Slide Number Placeholder 3"/>
          <p:cNvSpPr>
            <a:spLocks noGrp="1"/>
          </p:cNvSpPr>
          <p:nvPr>
            <p:ph type="sldNum" sz="quarter" idx="10"/>
          </p:nvPr>
        </p:nvSpPr>
        <p:spPr/>
        <p:txBody>
          <a:bodyPr/>
          <a:lstStyle/>
          <a:p>
            <a:fld id="{C9405440-5245-4605-9624-0F1441F33609}" type="slidenum">
              <a:rPr lang="en-US" smtClean="0"/>
              <a:t>37</a:t>
            </a:fld>
            <a:endParaRPr lang="en-US"/>
          </a:p>
        </p:txBody>
      </p:sp>
    </p:spTree>
    <p:extLst>
      <p:ext uri="{BB962C8B-B14F-4D97-AF65-F5344CB8AC3E}">
        <p14:creationId xmlns:p14="http://schemas.microsoft.com/office/powerpoint/2010/main" val="241549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average molecular weight, </a:t>
            </a:r>
            <a:r>
              <a:rPr lang="en-US" dirty="0" err="1"/>
              <a:t>Mn</a:t>
            </a:r>
            <a:r>
              <a:rPr lang="en-US" dirty="0"/>
              <a:t> and the weight average molecular weight, Mw, are calculated as shown. Each metric is skewed, as shown in the slide. To overcome these limitations, a ratio of the two measurements is used. This ratio is called the polydispersity index and it is a unitless number. A polymer with mostly the same sized chains would have a very low ratio and a polymer with a wide variety of chain sizes would have a higher index number.</a:t>
            </a:r>
          </a:p>
        </p:txBody>
      </p:sp>
      <p:sp>
        <p:nvSpPr>
          <p:cNvPr id="4" name="Slide Number Placeholder 3"/>
          <p:cNvSpPr>
            <a:spLocks noGrp="1"/>
          </p:cNvSpPr>
          <p:nvPr>
            <p:ph type="sldNum" sz="quarter" idx="10"/>
          </p:nvPr>
        </p:nvSpPr>
        <p:spPr/>
        <p:txBody>
          <a:bodyPr/>
          <a:lstStyle/>
          <a:p>
            <a:fld id="{C9405440-5245-4605-9624-0F1441F33609}" type="slidenum">
              <a:rPr lang="en-US" smtClean="0"/>
              <a:t>38</a:t>
            </a:fld>
            <a:endParaRPr lang="en-US"/>
          </a:p>
        </p:txBody>
      </p:sp>
    </p:spTree>
    <p:extLst>
      <p:ext uri="{BB962C8B-B14F-4D97-AF65-F5344CB8AC3E}">
        <p14:creationId xmlns:p14="http://schemas.microsoft.com/office/powerpoint/2010/main" val="256325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UHMWPE is frequently used as a bearing surface in orthopedic implants, such as artificial hips and knees. This material has a high level of chain entanglement and h-bonding and Van der Waals attractions that make it a very durable polymer.</a:t>
            </a:r>
          </a:p>
        </p:txBody>
      </p:sp>
      <p:sp>
        <p:nvSpPr>
          <p:cNvPr id="4" name="Slide Number Placeholder 3"/>
          <p:cNvSpPr>
            <a:spLocks noGrp="1"/>
          </p:cNvSpPr>
          <p:nvPr>
            <p:ph type="sldNum" sz="quarter" idx="10"/>
          </p:nvPr>
        </p:nvSpPr>
        <p:spPr/>
        <p:txBody>
          <a:bodyPr/>
          <a:lstStyle/>
          <a:p>
            <a:fld id="{C9405440-5245-4605-9624-0F1441F33609}" type="slidenum">
              <a:rPr lang="en-US" smtClean="0"/>
              <a:t>39</a:t>
            </a:fld>
            <a:endParaRPr lang="en-US"/>
          </a:p>
        </p:txBody>
      </p:sp>
    </p:spTree>
    <p:extLst>
      <p:ext uri="{BB962C8B-B14F-4D97-AF65-F5344CB8AC3E}">
        <p14:creationId xmlns:p14="http://schemas.microsoft.com/office/powerpoint/2010/main" val="998470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out transfer pipettes to all students at the beginning of class.) Slowly pull on each end of the transfer pipette. Why do polymers stretch? Next, pull more quickly on the pipette. Keep pulling more rapidly until it breaks. Why do the pipettes tend to break when pulled rapidly versus being pulled slowly? (Students break into small groups for a 2-3 minutes to discuss these questions.)</a:t>
            </a:r>
          </a:p>
        </p:txBody>
      </p:sp>
      <p:sp>
        <p:nvSpPr>
          <p:cNvPr id="4" name="Slide Number Placeholder 3"/>
          <p:cNvSpPr>
            <a:spLocks noGrp="1"/>
          </p:cNvSpPr>
          <p:nvPr>
            <p:ph type="sldNum" sz="quarter" idx="10"/>
          </p:nvPr>
        </p:nvSpPr>
        <p:spPr/>
        <p:txBody>
          <a:bodyPr/>
          <a:lstStyle/>
          <a:p>
            <a:fld id="{C9405440-5245-4605-9624-0F1441F33609}" type="slidenum">
              <a:rPr lang="en-US" smtClean="0"/>
              <a:t>40</a:t>
            </a:fld>
            <a:endParaRPr lang="en-US"/>
          </a:p>
        </p:txBody>
      </p:sp>
    </p:spTree>
    <p:extLst>
      <p:ext uri="{BB962C8B-B14F-4D97-AF65-F5344CB8AC3E}">
        <p14:creationId xmlns:p14="http://schemas.microsoft.com/office/powerpoint/2010/main" val="404343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exercise of pulling on transfer pipettes using different rates of stretching, also referred to as the strain rate, showed that plastic can stretch but that it has a tendency to break when pulled quickly. This is because a number of things are happening to the polymer chains then it is pulled. When strain is applied slowly, the bonds holding the chains together can break a little at a time, like opening a zipper or removing a Velcro strip by gently peeling back the strip a little at a time. The chains slowly straighten and the polymer part becomes longer and thinner. </a:t>
            </a:r>
          </a:p>
          <a:p>
            <a:r>
              <a:rPr lang="en-US" dirty="0"/>
              <a:t>If you don’t want to break your pipette as easily when you stretch it, you could heat it. Conversely, if you want it to break more easily, put it in a refrigerator for several minutes before you pull it. </a:t>
            </a:r>
          </a:p>
          <a:p>
            <a:r>
              <a:rPr lang="en-US" dirty="0"/>
              <a:t>This set of plots illustrates the effect of strain rate and temperature on a generic polymer. As you can see from the plot for a relatively warm polymer pulled at a slow rate, the polymer has almost no elastic region and it would be difficult to calculate an elastic modulus. (For those of you who have not yet taken the prerequisite materials course, please read about the stress-strain behavior and the elastic modulus in the textbook.) Polymers have different properties depending on their temperatures. For each polymer, there is a glass transition temperature when the polymer becomes brittle. Polymers also have a melting temperature. Why might it be important to know these temperatures when choosing polymers for a biomedical device? (Pick a student to answer the question.)</a:t>
            </a:r>
          </a:p>
        </p:txBody>
      </p:sp>
      <p:sp>
        <p:nvSpPr>
          <p:cNvPr id="4" name="Slide Number Placeholder 3"/>
          <p:cNvSpPr>
            <a:spLocks noGrp="1"/>
          </p:cNvSpPr>
          <p:nvPr>
            <p:ph type="sldNum" sz="quarter" idx="10"/>
          </p:nvPr>
        </p:nvSpPr>
        <p:spPr/>
        <p:txBody>
          <a:bodyPr/>
          <a:lstStyle/>
          <a:p>
            <a:fld id="{C9405440-5245-4605-9624-0F1441F33609}" type="slidenum">
              <a:rPr lang="en-US" smtClean="0"/>
              <a:t>41</a:t>
            </a:fld>
            <a:endParaRPr lang="en-US"/>
          </a:p>
        </p:txBody>
      </p:sp>
    </p:spTree>
    <p:extLst>
      <p:ext uri="{BB962C8B-B14F-4D97-AF65-F5344CB8AC3E}">
        <p14:creationId xmlns:p14="http://schemas.microsoft.com/office/powerpoint/2010/main" val="986592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stretching behavior of polymers can be seen in two different types of measurements. In the first type, illustrated in the upper left of this graphic, a weight is attached to a polymer sample. Immediately, the polymer will extend to some longer length. The weight is left in place and over time, the polymer stretches even further. This is one way to show the </a:t>
            </a:r>
            <a:r>
              <a:rPr lang="en-US" b="1" i="1" dirty="0"/>
              <a:t>property</a:t>
            </a:r>
            <a:r>
              <a:rPr lang="en-US" dirty="0"/>
              <a:t> of polymers called </a:t>
            </a:r>
            <a:r>
              <a:rPr lang="en-US" b="1" i="1" dirty="0"/>
              <a:t>viscoelasticity</a:t>
            </a:r>
            <a:r>
              <a:rPr lang="en-US" dirty="0"/>
              <a:t>. The immediate extension of the polymer is similar to a spring. The polymer chains can somewhat straighten out by pulling on regions that do not have many electrostatic attractions or crosslinks. If the tensile stress is immediately removed, the polymer will regain its original length. This is just like a spring. (Recall that tensile stress if the pulling force (newtons) across the cross sectional area (m^2) of a material.) If the stress is not immediately removed, then the polymer will slowly and permanently deform because the chains will rearrange. This can be represented, or “modeled” as a piston, which is also called a dash pot. Dash pots/pistons are composed of a cylinder, a piston with a small hole and a seal. When the piston is pulled, a vacuum is generated which creates a resistive force that slows the movement of the piston. The small hole in the piston allows air to slowly enter the cylinder and remove the vacuum which reduces the force of the vacuum. This is represented by the slow elongation over time in the plot in the upper left (the sloped part of the plot). In reality, the elongation is over time is not usually linear. But this plot still serves as a useful illustration of the property of viscoelasticity. The lengthening of the polymer sample refers to a </a:t>
            </a:r>
            <a:r>
              <a:rPr lang="en-US" b="1" i="1" dirty="0"/>
              <a:t>viscoelastic behavior </a:t>
            </a:r>
            <a:r>
              <a:rPr lang="en-US" dirty="0"/>
              <a:t>called </a:t>
            </a:r>
            <a:r>
              <a:rPr lang="en-US" b="1" i="1" dirty="0"/>
              <a:t>creep</a:t>
            </a:r>
            <a:r>
              <a:rPr lang="en-US" dirty="0"/>
              <a:t>. </a:t>
            </a:r>
          </a:p>
          <a:p>
            <a:r>
              <a:rPr lang="en-US" dirty="0"/>
              <a:t>A way to observe </a:t>
            </a:r>
            <a:r>
              <a:rPr lang="en-US" b="1" i="1" dirty="0"/>
              <a:t>another viscoelastic behavior, </a:t>
            </a:r>
            <a:r>
              <a:rPr lang="en-US" dirty="0"/>
              <a:t>called </a:t>
            </a:r>
            <a:r>
              <a:rPr lang="en-US" b="1" i="1" dirty="0"/>
              <a:t>stress relaxation</a:t>
            </a:r>
            <a:r>
              <a:rPr lang="en-US" dirty="0"/>
              <a:t>, is to attach each end of a polymer sample to a movable frame. The frame has with a load cell that measures the tensile force applied to the sample. The frame is pulled apart so that there is a relatively large tensile force on the sample. Then, the frame is left at that position for several weeks. Over time, the force on the load cell steadily decreases. Why? (Have a 2-3 min discussion in small groups or ask a student in the class to answer the question. Hint: think about the transfer pipette exercise.)</a:t>
            </a:r>
          </a:p>
        </p:txBody>
      </p:sp>
      <p:sp>
        <p:nvSpPr>
          <p:cNvPr id="4" name="Slide Number Placeholder 3"/>
          <p:cNvSpPr>
            <a:spLocks noGrp="1"/>
          </p:cNvSpPr>
          <p:nvPr>
            <p:ph type="sldNum" sz="quarter" idx="10"/>
          </p:nvPr>
        </p:nvSpPr>
        <p:spPr/>
        <p:txBody>
          <a:bodyPr/>
          <a:lstStyle/>
          <a:p>
            <a:fld id="{C9405440-5245-4605-9624-0F1441F33609}" type="slidenum">
              <a:rPr lang="en-US" smtClean="0"/>
              <a:t>42</a:t>
            </a:fld>
            <a:endParaRPr lang="en-US"/>
          </a:p>
        </p:txBody>
      </p:sp>
    </p:spTree>
    <p:extLst>
      <p:ext uri="{BB962C8B-B14F-4D97-AF65-F5344CB8AC3E}">
        <p14:creationId xmlns:p14="http://schemas.microsoft.com/office/powerpoint/2010/main" val="3489123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day to day use, the materials in numerous biomedical devices undergo cyclic stress and strain. First, let’s start with cyclic strain (extension and retraction) in a basic spring (remember Hook’s law from physics?). As shown in Equation 7, the length, or strain (epsilon) is a sinusoidal function of time (t) in the cycle of pulling and releasing the spring (i.e., strain is dependent on the frequency, omega, of the cycle). Because of the viscoelastic property of polymers, the stress (force over area) in the polymer will increase out of phase with the strain on the material (the stretch and recoil).</a:t>
            </a:r>
          </a:p>
          <a:p>
            <a:r>
              <a:rPr lang="en-US" dirty="0"/>
              <a:t>We won’t be measuring the phase angles of viscoelastic materials under cyclic stress in this class. However, you should be aware of the method used to describe the phase angle (delta) between stress (sigma) and strain (</a:t>
            </a:r>
            <a:r>
              <a:rPr lang="en-US" dirty="0">
                <a:latin typeface="Symbol" panose="05050102010706020507" pitchFamily="18" charset="2"/>
              </a:rPr>
              <a:t>epsilon</a:t>
            </a:r>
            <a:r>
              <a:rPr lang="en-US" dirty="0"/>
              <a:t>) and the </a:t>
            </a:r>
            <a:r>
              <a:rPr lang="en-US" b="1" i="1" dirty="0"/>
              <a:t>phase angle </a:t>
            </a:r>
            <a:r>
              <a:rPr lang="en-US" dirty="0"/>
              <a:t>for </a:t>
            </a:r>
            <a:r>
              <a:rPr lang="en-US" b="1" i="1" dirty="0"/>
              <a:t>purely Hookean </a:t>
            </a:r>
            <a:r>
              <a:rPr lang="en-US" dirty="0"/>
              <a:t>and </a:t>
            </a:r>
            <a:r>
              <a:rPr lang="en-US" b="1" i="1" dirty="0"/>
              <a:t>purely viscoelastic </a:t>
            </a:r>
            <a:r>
              <a:rPr lang="en-US" dirty="0"/>
              <a:t>materials. Also, you should know that </a:t>
            </a:r>
            <a:r>
              <a:rPr lang="en-US" b="1" i="1" dirty="0"/>
              <a:t>real materials fall within this range</a:t>
            </a:r>
            <a:r>
              <a:rPr lang="en-US" dirty="0"/>
              <a:t>. </a:t>
            </a:r>
          </a:p>
        </p:txBody>
      </p:sp>
      <p:sp>
        <p:nvSpPr>
          <p:cNvPr id="4" name="Slide Number Placeholder 3"/>
          <p:cNvSpPr>
            <a:spLocks noGrp="1"/>
          </p:cNvSpPr>
          <p:nvPr>
            <p:ph type="sldNum" sz="quarter" idx="10"/>
          </p:nvPr>
        </p:nvSpPr>
        <p:spPr/>
        <p:txBody>
          <a:bodyPr/>
          <a:lstStyle/>
          <a:p>
            <a:fld id="{C9405440-5245-4605-9624-0F1441F33609}" type="slidenum">
              <a:rPr lang="en-US" smtClean="0"/>
              <a:t>43</a:t>
            </a:fld>
            <a:endParaRPr lang="en-US"/>
          </a:p>
        </p:txBody>
      </p:sp>
    </p:spTree>
    <p:extLst>
      <p:ext uri="{BB962C8B-B14F-4D97-AF65-F5344CB8AC3E}">
        <p14:creationId xmlns:p14="http://schemas.microsoft.com/office/powerpoint/2010/main" val="1086540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in today’s lesson, the tensile properties of polymers are dependent on a number of factors, including temperature and degree of crystallinity. Recall that the elastic modulus (E) is the slope of the linear part of a stress-strain curve and that this is a description of how much stress a material can withstand without any permanent deformation. Stress is the force over cross sectional area with units of N/m^2, also known as pascals (Pa). (If you have not yet covered this in the prerequisite materials course, please review this in the textbook.) </a:t>
            </a:r>
          </a:p>
          <a:p>
            <a:r>
              <a:rPr lang="en-US" dirty="0"/>
              <a:t>This plot has the elastic modulus (E), in log scale, on the y-axis and temperature on the x-axis. (Note that body temperature is 37 degrees Celsius, or 310.15 Kelvin.) As you can see from the plot, some linear, amorphous polymers have a very low elastic modulus that rapidly decreases around and just above body temperature. Crosslinked polymers have a higher elastic modulus that does not generally decrease through a relatively large range of high temperatures. Semicrystalline polymers have an even higher elastic modulus that remains high though part of the temperature range but that can rapidly decline at temperatures used for heat sterilization. Thus, temperature and degree of crosslinking and crystallinity are </a:t>
            </a:r>
            <a:r>
              <a:rPr lang="en-US" b="1" i="1" dirty="0"/>
              <a:t>important considerations when using heat sterilization of medical devices </a:t>
            </a:r>
            <a:r>
              <a:rPr lang="en-US" b="0" i="0" dirty="0"/>
              <a:t>containing polymers</a:t>
            </a:r>
            <a:r>
              <a:rPr lang="en-US" dirty="0"/>
              <a:t>. (Choosing (a) sterilization method(s) will be important for Project 2.) </a:t>
            </a:r>
          </a:p>
          <a:p>
            <a:r>
              <a:rPr lang="en-US" dirty="0"/>
              <a:t>Note, other factors also contribute to the material properties of polymers; so, this generic plot may not apply as well to a specific polymer. It is best to either look for published test data for specific polymers or to conduct tests yourself. </a:t>
            </a:r>
          </a:p>
        </p:txBody>
      </p:sp>
      <p:sp>
        <p:nvSpPr>
          <p:cNvPr id="4" name="Slide Number Placeholder 3"/>
          <p:cNvSpPr>
            <a:spLocks noGrp="1"/>
          </p:cNvSpPr>
          <p:nvPr>
            <p:ph type="sldNum" sz="quarter" idx="10"/>
          </p:nvPr>
        </p:nvSpPr>
        <p:spPr/>
        <p:txBody>
          <a:bodyPr/>
          <a:lstStyle/>
          <a:p>
            <a:fld id="{C9405440-5245-4605-9624-0F1441F33609}" type="slidenum">
              <a:rPr lang="en-US" smtClean="0"/>
              <a:t>44</a:t>
            </a:fld>
            <a:endParaRPr lang="en-US"/>
          </a:p>
        </p:txBody>
      </p:sp>
    </p:spTree>
    <p:extLst>
      <p:ext uri="{BB962C8B-B14F-4D97-AF65-F5344CB8AC3E}">
        <p14:creationId xmlns:p14="http://schemas.microsoft.com/office/powerpoint/2010/main" val="3453645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stick diagrams that represent the atoms in each amino acid (AA). Every amino acid has the same H2N-C-COO-H structure. They differ in the atoms that make up the side group. Side groups range from 1 atom on glycine (upper row) to over 20 atoms in Tryptophan. The amino acids are grouped according to the type of electrical charge (or charges), or lack of charge of the side group. A nonpolar AA has all or primarily carbon and hydrogen groups (CH, CH2 and CH3) in the side group; these do not have an electrical charge. Polar AA’s have a additional atoms in the side group, such as OH, H, SH, and NH2 that make the molecule partially charged. Negatively charged AA’s have a full negative charge in the side group (i.e., COO-). Likewise, a positively charged AA has a full positive charge from N+ in the side group.</a:t>
            </a:r>
          </a:p>
        </p:txBody>
      </p:sp>
      <p:sp>
        <p:nvSpPr>
          <p:cNvPr id="4" name="Slide Number Placeholder 3"/>
          <p:cNvSpPr>
            <a:spLocks noGrp="1"/>
          </p:cNvSpPr>
          <p:nvPr>
            <p:ph type="sldNum" sz="quarter" idx="10"/>
          </p:nvPr>
        </p:nvSpPr>
        <p:spPr/>
        <p:txBody>
          <a:bodyPr/>
          <a:lstStyle/>
          <a:p>
            <a:fld id="{C9405440-5245-4605-9624-0F1441F33609}" type="slidenum">
              <a:rPr lang="en-US" smtClean="0"/>
              <a:t>5</a:t>
            </a:fld>
            <a:endParaRPr lang="en-US"/>
          </a:p>
        </p:txBody>
      </p:sp>
    </p:spTree>
    <p:extLst>
      <p:ext uri="{BB962C8B-B14F-4D97-AF65-F5344CB8AC3E}">
        <p14:creationId xmlns:p14="http://schemas.microsoft.com/office/powerpoint/2010/main" val="3190390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the tensile strength (or sometimes referred to as the ultimate tensile strength) of several common polymers. This is the maximum force over the cross sectional area that a polymer sample can withstand before breaking. This force is applied fast enough to avoid creep. The elongation to break is dependent on how fast the part is pulled, which results in a rather large range for the “% elongation to break” property. Note that the glass transition temperature (Tg) and the melting temperature (Tm) are listed in the table. You do not need to memorize the table, but </a:t>
            </a:r>
            <a:r>
              <a:rPr lang="en-US" b="1" i="1" dirty="0"/>
              <a:t>you will need to know how to use this type of table </a:t>
            </a:r>
            <a:r>
              <a:rPr lang="en-US" dirty="0"/>
              <a:t>for projects and maybe a quiz or an exam or two. </a:t>
            </a:r>
          </a:p>
        </p:txBody>
      </p:sp>
      <p:sp>
        <p:nvSpPr>
          <p:cNvPr id="4" name="Slide Number Placeholder 3"/>
          <p:cNvSpPr>
            <a:spLocks noGrp="1"/>
          </p:cNvSpPr>
          <p:nvPr>
            <p:ph type="sldNum" sz="quarter" idx="10"/>
          </p:nvPr>
        </p:nvSpPr>
        <p:spPr/>
        <p:txBody>
          <a:bodyPr/>
          <a:lstStyle/>
          <a:p>
            <a:fld id="{C9405440-5245-4605-9624-0F1441F33609}" type="slidenum">
              <a:rPr lang="en-US" smtClean="0"/>
              <a:t>45</a:t>
            </a:fld>
            <a:endParaRPr lang="en-US"/>
          </a:p>
        </p:txBody>
      </p:sp>
    </p:spTree>
    <p:extLst>
      <p:ext uri="{BB962C8B-B14F-4D97-AF65-F5344CB8AC3E}">
        <p14:creationId xmlns:p14="http://schemas.microsoft.com/office/powerpoint/2010/main" val="3483029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Polymer chains generally bend very easily. Why? This is mainly due to the freedom of carbon-carbon sigma bonds in the polymer backbone to rotate, as you can see in the illustration on this slide. </a:t>
            </a:r>
          </a:p>
          <a:p>
            <a:endParaRPr lang="en-US" dirty="0"/>
          </a:p>
        </p:txBody>
      </p:sp>
      <p:sp>
        <p:nvSpPr>
          <p:cNvPr id="4" name="Slide Number Placeholder 3"/>
          <p:cNvSpPr>
            <a:spLocks noGrp="1"/>
          </p:cNvSpPr>
          <p:nvPr>
            <p:ph type="sldNum" sz="quarter" idx="10"/>
          </p:nvPr>
        </p:nvSpPr>
        <p:spPr/>
        <p:txBody>
          <a:bodyPr/>
          <a:lstStyle/>
          <a:p>
            <a:fld id="{C9405440-5245-4605-9624-0F1441F33609}" type="slidenum">
              <a:rPr lang="en-US" smtClean="0"/>
              <a:t>46</a:t>
            </a:fld>
            <a:endParaRPr lang="en-US"/>
          </a:p>
        </p:txBody>
      </p:sp>
    </p:spTree>
    <p:extLst>
      <p:ext uri="{BB962C8B-B14F-4D97-AF65-F5344CB8AC3E}">
        <p14:creationId xmlns:p14="http://schemas.microsoft.com/office/powerpoint/2010/main" val="502257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list on slide.</a:t>
            </a:r>
          </a:p>
        </p:txBody>
      </p:sp>
      <p:sp>
        <p:nvSpPr>
          <p:cNvPr id="4" name="Slide Number Placeholder 3"/>
          <p:cNvSpPr>
            <a:spLocks noGrp="1"/>
          </p:cNvSpPr>
          <p:nvPr>
            <p:ph type="sldNum" sz="quarter" idx="10"/>
          </p:nvPr>
        </p:nvSpPr>
        <p:spPr/>
        <p:txBody>
          <a:bodyPr/>
          <a:lstStyle/>
          <a:p>
            <a:fld id="{C9405440-5245-4605-9624-0F1441F33609}" type="slidenum">
              <a:rPr lang="en-US" smtClean="0"/>
              <a:t>47</a:t>
            </a:fld>
            <a:endParaRPr lang="en-US"/>
          </a:p>
        </p:txBody>
      </p:sp>
    </p:spTree>
    <p:extLst>
      <p:ext uri="{BB962C8B-B14F-4D97-AF65-F5344CB8AC3E}">
        <p14:creationId xmlns:p14="http://schemas.microsoft.com/office/powerpoint/2010/main" val="3839126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material has at least a few imperfections that can cause stress concentrators. The concentration of stress in a material can cause the stress level to exceed the ultimate tensile strength of the material. This causes cracks to form as device parts are exposed to on-off stresses in the body. The cracks add to the number of stress concentrators in the part. Eventually the part breaks.  Thus, it is not possible to tell how long a component will last in actual use based solely on the ultimate tensile strength of the material. The material must also be subjected to cyclic stress (loading and unloading)</a:t>
            </a:r>
          </a:p>
          <a:p>
            <a:endParaRPr lang="en-US" dirty="0"/>
          </a:p>
        </p:txBody>
      </p:sp>
      <p:sp>
        <p:nvSpPr>
          <p:cNvPr id="4" name="Slide Number Placeholder 3"/>
          <p:cNvSpPr>
            <a:spLocks noGrp="1"/>
          </p:cNvSpPr>
          <p:nvPr>
            <p:ph type="sldNum" sz="quarter" idx="10"/>
          </p:nvPr>
        </p:nvSpPr>
        <p:spPr/>
        <p:txBody>
          <a:bodyPr/>
          <a:lstStyle/>
          <a:p>
            <a:fld id="{C9405440-5245-4605-9624-0F1441F33609}" type="slidenum">
              <a:rPr lang="en-US" smtClean="0"/>
              <a:t>48</a:t>
            </a:fld>
            <a:endParaRPr lang="en-US"/>
          </a:p>
        </p:txBody>
      </p:sp>
    </p:spTree>
    <p:extLst>
      <p:ext uri="{BB962C8B-B14F-4D97-AF65-F5344CB8AC3E}">
        <p14:creationId xmlns:p14="http://schemas.microsoft.com/office/powerpoint/2010/main" val="1452536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to the left represents cyclic loading (tension) and unloading (compression) of a sample of material (or of the actual part made of that material). The level of maximum stress applied to the material </a:t>
            </a:r>
            <a:r>
              <a:rPr lang="en-US" b="0" i="0" dirty="0"/>
              <a:t>ranges</a:t>
            </a:r>
            <a:r>
              <a:rPr lang="en-US" b="1" i="1" dirty="0"/>
              <a:t> </a:t>
            </a:r>
            <a:r>
              <a:rPr lang="en-US" dirty="0"/>
              <a:t>from the </a:t>
            </a:r>
            <a:r>
              <a:rPr lang="en-US" b="1" i="1" dirty="0"/>
              <a:t>ultimate tensile strength range </a:t>
            </a:r>
            <a:r>
              <a:rPr lang="en-US" dirty="0"/>
              <a:t>at the high end to a very low amount of stress. Each red x on the plot to the right shows the level of stress (on the y-axis) and the number of cycles the sample was exposed to before it broke. As the plot shows, the material lasts for only a few cycles before failure occurs when it is placed under high stress. Samples exposed to less stress last longer. Eventually, the stress level reaches a point where the parts no longer fail and the number of cycles before breakage occurs can be in the tens of thousands and even tens of millions of cycles (this simulates years of use). This level of maximum stress is known as the </a:t>
            </a:r>
            <a:r>
              <a:rPr lang="en-US" b="1" i="1" dirty="0"/>
              <a:t>endurance limit</a:t>
            </a:r>
            <a:r>
              <a:rPr lang="en-US" dirty="0"/>
              <a:t>. Knowing the endurance limits for materials is an important consideration in selecting the optimal material(s) for a medical device that will be exposed to cyclic stress. Can you think of a few devices that must endure cyclic stress?</a:t>
            </a:r>
          </a:p>
        </p:txBody>
      </p:sp>
      <p:sp>
        <p:nvSpPr>
          <p:cNvPr id="4" name="Slide Number Placeholder 3"/>
          <p:cNvSpPr>
            <a:spLocks noGrp="1"/>
          </p:cNvSpPr>
          <p:nvPr>
            <p:ph type="sldNum" sz="quarter" idx="10"/>
          </p:nvPr>
        </p:nvSpPr>
        <p:spPr/>
        <p:txBody>
          <a:bodyPr/>
          <a:lstStyle/>
          <a:p>
            <a:fld id="{C9405440-5245-4605-9624-0F1441F33609}" type="slidenum">
              <a:rPr lang="en-US" smtClean="0"/>
              <a:t>49</a:t>
            </a:fld>
            <a:endParaRPr lang="en-US"/>
          </a:p>
        </p:txBody>
      </p:sp>
    </p:spTree>
    <p:extLst>
      <p:ext uri="{BB962C8B-B14F-4D97-AF65-F5344CB8AC3E}">
        <p14:creationId xmlns:p14="http://schemas.microsoft.com/office/powerpoint/2010/main" val="6635958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scanning calorimetry is an analytical test used to determine the temperatures for the glass transition (Tg), crystallization (Tc) and melting (Tm) of a polymer. Endothermic and exothermic changes occur at these transitions. The sensors detect these changes as the sample is exposed to increasingly higher levels of heat. The slide shows a thermogram from such a test. The transition temperatures are marked on the temperature axis. </a:t>
            </a:r>
          </a:p>
        </p:txBody>
      </p:sp>
      <p:sp>
        <p:nvSpPr>
          <p:cNvPr id="4" name="Slide Number Placeholder 3"/>
          <p:cNvSpPr>
            <a:spLocks noGrp="1"/>
          </p:cNvSpPr>
          <p:nvPr>
            <p:ph type="sldNum" sz="quarter" idx="10"/>
          </p:nvPr>
        </p:nvSpPr>
        <p:spPr/>
        <p:txBody>
          <a:bodyPr/>
          <a:lstStyle/>
          <a:p>
            <a:fld id="{C9405440-5245-4605-9624-0F1441F33609}" type="slidenum">
              <a:rPr lang="en-US" smtClean="0"/>
              <a:t>50</a:t>
            </a:fld>
            <a:endParaRPr lang="en-US"/>
          </a:p>
        </p:txBody>
      </p:sp>
    </p:spTree>
    <p:extLst>
      <p:ext uri="{BB962C8B-B14F-4D97-AF65-F5344CB8AC3E}">
        <p14:creationId xmlns:p14="http://schemas.microsoft.com/office/powerpoint/2010/main" val="4044990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Polymers have bonds that often allow the molecule to spin around the polymer backbone (this concept was introduced on a previous slide in this lesson). Poly(HEMA) has two side groups that can spin around the backbone. One side group is hydrophilic (group shown at bottom of chemical diagram) and the other is hydrophobic (the CH3 group at the top). When the material is stored in air, the hydrophobic group spins to the surface of the material. When the material is placed in an aqueous environment, the hydrophilic group spins around so that it is on the surface. This is a material for contact lenses. It is also an amorphous polymer which means that it is translucent; this is also a useful property for contact lenses.</a:t>
            </a:r>
          </a:p>
        </p:txBody>
      </p:sp>
      <p:sp>
        <p:nvSpPr>
          <p:cNvPr id="4" name="Slide Number Placeholder 3"/>
          <p:cNvSpPr>
            <a:spLocks noGrp="1"/>
          </p:cNvSpPr>
          <p:nvPr>
            <p:ph type="sldNum" sz="quarter" idx="10"/>
          </p:nvPr>
        </p:nvSpPr>
        <p:spPr/>
        <p:txBody>
          <a:bodyPr/>
          <a:lstStyle/>
          <a:p>
            <a:fld id="{C9405440-5245-4605-9624-0F1441F33609}" type="slidenum">
              <a:rPr lang="en-US" smtClean="0"/>
              <a:t>51</a:t>
            </a:fld>
            <a:endParaRPr lang="en-US"/>
          </a:p>
        </p:txBody>
      </p:sp>
    </p:spTree>
    <p:extLst>
      <p:ext uri="{BB962C8B-B14F-4D97-AF65-F5344CB8AC3E}">
        <p14:creationId xmlns:p14="http://schemas.microsoft.com/office/powerpoint/2010/main" val="222224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information in slide.</a:t>
            </a:r>
          </a:p>
        </p:txBody>
      </p:sp>
      <p:sp>
        <p:nvSpPr>
          <p:cNvPr id="4" name="Slide Number Placeholder 3"/>
          <p:cNvSpPr>
            <a:spLocks noGrp="1"/>
          </p:cNvSpPr>
          <p:nvPr>
            <p:ph type="sldNum" sz="quarter" idx="10"/>
          </p:nvPr>
        </p:nvSpPr>
        <p:spPr/>
        <p:txBody>
          <a:bodyPr/>
          <a:lstStyle/>
          <a:p>
            <a:fld id="{C9405440-5245-4605-9624-0F1441F33609}" type="slidenum">
              <a:rPr lang="en-US" smtClean="0"/>
              <a:t>52</a:t>
            </a:fld>
            <a:endParaRPr lang="en-US"/>
          </a:p>
        </p:txBody>
      </p:sp>
    </p:spTree>
    <p:extLst>
      <p:ext uri="{BB962C8B-B14F-4D97-AF65-F5344CB8AC3E}">
        <p14:creationId xmlns:p14="http://schemas.microsoft.com/office/powerpoint/2010/main" val="933700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the wide range of uses for textiles in biomedical devices. There is no need to memorize this information. If needed, the table will </a:t>
            </a:r>
            <a:r>
              <a:rPr lang="en-US"/>
              <a:t>be provide.</a:t>
            </a:r>
            <a:endParaRPr lang="en-US" dirty="0"/>
          </a:p>
        </p:txBody>
      </p:sp>
      <p:sp>
        <p:nvSpPr>
          <p:cNvPr id="4" name="Slide Number Placeholder 3"/>
          <p:cNvSpPr>
            <a:spLocks noGrp="1"/>
          </p:cNvSpPr>
          <p:nvPr>
            <p:ph type="sldNum" sz="quarter" idx="10"/>
          </p:nvPr>
        </p:nvSpPr>
        <p:spPr/>
        <p:txBody>
          <a:bodyPr/>
          <a:lstStyle/>
          <a:p>
            <a:fld id="{C9405440-5245-4605-9624-0F1441F33609}" type="slidenum">
              <a:rPr lang="en-US" smtClean="0"/>
              <a:t>53</a:t>
            </a:fld>
            <a:endParaRPr lang="en-US"/>
          </a:p>
        </p:txBody>
      </p:sp>
    </p:spTree>
    <p:extLst>
      <p:ext uri="{BB962C8B-B14F-4D97-AF65-F5344CB8AC3E}">
        <p14:creationId xmlns:p14="http://schemas.microsoft.com/office/powerpoint/2010/main" val="301655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start of the protein chain has the is called the N-terminal (N for nitrogen in the unbound H3N+ group that remains in the completed protein). The end of the protein has the unbound COO- group and it is know as the C-terminal.</a:t>
            </a:r>
          </a:p>
        </p:txBody>
      </p:sp>
      <p:sp>
        <p:nvSpPr>
          <p:cNvPr id="4" name="Slide Number Placeholder 3"/>
          <p:cNvSpPr>
            <a:spLocks noGrp="1"/>
          </p:cNvSpPr>
          <p:nvPr>
            <p:ph type="sldNum" sz="quarter" idx="10"/>
          </p:nvPr>
        </p:nvSpPr>
        <p:spPr/>
        <p:txBody>
          <a:bodyPr/>
          <a:lstStyle/>
          <a:p>
            <a:fld id="{C9405440-5245-4605-9624-0F1441F33609}" type="slidenum">
              <a:rPr lang="en-US" smtClean="0"/>
              <a:t>6</a:t>
            </a:fld>
            <a:endParaRPr lang="en-US"/>
          </a:p>
        </p:txBody>
      </p:sp>
    </p:spTree>
    <p:extLst>
      <p:ext uri="{BB962C8B-B14F-4D97-AF65-F5344CB8AC3E}">
        <p14:creationId xmlns:p14="http://schemas.microsoft.com/office/powerpoint/2010/main" val="1911418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the two systems of abbreviations for amino acids. When the three letter system is used, the AA abbreviations are separated by hyphens. For the single letter abbreviations, the AA’s are written as a series of single letters. In both cases, the AA’s appear in the same order as they have in the protein from the N-terminal to the C-terminal end.</a:t>
            </a:r>
          </a:p>
        </p:txBody>
      </p:sp>
      <p:sp>
        <p:nvSpPr>
          <p:cNvPr id="4" name="Slide Number Placeholder 3"/>
          <p:cNvSpPr>
            <a:spLocks noGrp="1"/>
          </p:cNvSpPr>
          <p:nvPr>
            <p:ph type="sldNum" sz="quarter" idx="10"/>
          </p:nvPr>
        </p:nvSpPr>
        <p:spPr/>
        <p:txBody>
          <a:bodyPr/>
          <a:lstStyle/>
          <a:p>
            <a:fld id="{C9405440-5245-4605-9624-0F1441F33609}" type="slidenum">
              <a:rPr lang="en-US" smtClean="0"/>
              <a:t>7</a:t>
            </a:fld>
            <a:endParaRPr lang="en-US"/>
          </a:p>
        </p:txBody>
      </p:sp>
    </p:spTree>
    <p:extLst>
      <p:ext uri="{BB962C8B-B14F-4D97-AF65-F5344CB8AC3E}">
        <p14:creationId xmlns:p14="http://schemas.microsoft.com/office/powerpoint/2010/main" val="2107114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Antibody labeling with fluorescent dyes and colored stains are used to visualize tiny proteins in cells. Some proteins form long molecular fibers that form the structural support for cells. Some of these fibers also serve as “highways” for moving small cargo, such as vesicles containing freshly made receptors that will be inserted into the plasma membrane of the cell.</a:t>
            </a:r>
          </a:p>
        </p:txBody>
      </p:sp>
      <p:sp>
        <p:nvSpPr>
          <p:cNvPr id="4" name="Slide Number Placeholder 3"/>
          <p:cNvSpPr>
            <a:spLocks noGrp="1"/>
          </p:cNvSpPr>
          <p:nvPr>
            <p:ph type="sldNum" sz="quarter" idx="10"/>
          </p:nvPr>
        </p:nvSpPr>
        <p:spPr/>
        <p:txBody>
          <a:bodyPr/>
          <a:lstStyle/>
          <a:p>
            <a:fld id="{C9405440-5245-4605-9624-0F1441F33609}" type="slidenum">
              <a:rPr lang="en-US" smtClean="0"/>
              <a:t>8</a:t>
            </a:fld>
            <a:endParaRPr lang="en-US"/>
          </a:p>
        </p:txBody>
      </p:sp>
    </p:spTree>
    <p:extLst>
      <p:ext uri="{BB962C8B-B14F-4D97-AF65-F5344CB8AC3E}">
        <p14:creationId xmlns:p14="http://schemas.microsoft.com/office/powerpoint/2010/main" val="3824277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70C0"/>
                </a:solidFill>
              </a:rPr>
              <a:t>If there is time, have students work in small groups to discuss reasons why cells are important with respect to biomaterials.</a:t>
            </a:r>
          </a:p>
          <a:p>
            <a:r>
              <a:rPr lang="en-US" sz="1200" dirty="0">
                <a:solidFill>
                  <a:srgbClr val="0070C0"/>
                </a:solidFill>
              </a:rPr>
              <a:t>1. </a:t>
            </a:r>
            <a:r>
              <a:rPr lang="en-US" sz="1200" dirty="0">
                <a:solidFill>
                  <a:srgbClr val="0E35DC"/>
                </a:solidFill>
              </a:rPr>
              <a:t>Receptors (in the cell plasma membrane) react to materials in or on the body.</a:t>
            </a:r>
          </a:p>
          <a:p>
            <a:r>
              <a:rPr lang="en-US" sz="1200" dirty="0">
                <a:solidFill>
                  <a:srgbClr val="0070C0"/>
                </a:solidFill>
              </a:rPr>
              <a:t>2. </a:t>
            </a:r>
            <a:r>
              <a:rPr lang="en-US" sz="1200" dirty="0">
                <a:solidFill>
                  <a:srgbClr val="0E35DC"/>
                </a:solidFill>
              </a:rPr>
              <a:t>Cells can change functions based on the mechanical properties of materials. You will learn more about this in Project 1: Orthopedic Implant Redesign</a:t>
            </a:r>
          </a:p>
          <a:p>
            <a:endParaRPr lang="en-US" dirty="0"/>
          </a:p>
        </p:txBody>
      </p:sp>
      <p:sp>
        <p:nvSpPr>
          <p:cNvPr id="4" name="Slide Number Placeholder 3"/>
          <p:cNvSpPr>
            <a:spLocks noGrp="1"/>
          </p:cNvSpPr>
          <p:nvPr>
            <p:ph type="sldNum" sz="quarter" idx="10"/>
          </p:nvPr>
        </p:nvSpPr>
        <p:spPr/>
        <p:txBody>
          <a:bodyPr/>
          <a:lstStyle/>
          <a:p>
            <a:fld id="{C9405440-5245-4605-9624-0F1441F33609}" type="slidenum">
              <a:rPr lang="en-US" smtClean="0"/>
              <a:t>9</a:t>
            </a:fld>
            <a:endParaRPr lang="en-US"/>
          </a:p>
        </p:txBody>
      </p:sp>
    </p:spTree>
    <p:extLst>
      <p:ext uri="{BB962C8B-B14F-4D97-AF65-F5344CB8AC3E}">
        <p14:creationId xmlns:p14="http://schemas.microsoft.com/office/powerpoint/2010/main" val="3888581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 couple of types of proteins found inside cells. </a:t>
            </a:r>
          </a:p>
          <a:p>
            <a:r>
              <a:rPr lang="en-US" dirty="0"/>
              <a:t>Left: Cartoon cut-away view of a cell with major organelles. </a:t>
            </a:r>
          </a:p>
          <a:p>
            <a:r>
              <a:rPr lang="en-US" dirty="0"/>
              <a:t>Right: Electron microscope image inside a cell that shows a microtubule and microfilaments. Each are composed of protein subunits. This meshwork of proteins provides internal support that gives cells their shape. Some filaments are used my molecular motors to move vesicles from one area of the cell to another.</a:t>
            </a:r>
          </a:p>
        </p:txBody>
      </p:sp>
      <p:sp>
        <p:nvSpPr>
          <p:cNvPr id="4" name="Slide Number Placeholder 3"/>
          <p:cNvSpPr>
            <a:spLocks noGrp="1"/>
          </p:cNvSpPr>
          <p:nvPr>
            <p:ph type="sldNum" sz="quarter" idx="10"/>
          </p:nvPr>
        </p:nvSpPr>
        <p:spPr/>
        <p:txBody>
          <a:bodyPr/>
          <a:lstStyle/>
          <a:p>
            <a:fld id="{C9405440-5245-4605-9624-0F1441F33609}" type="slidenum">
              <a:rPr lang="en-US" smtClean="0"/>
              <a:t>10</a:t>
            </a:fld>
            <a:endParaRPr lang="en-US"/>
          </a:p>
        </p:txBody>
      </p:sp>
    </p:spTree>
    <p:extLst>
      <p:ext uri="{BB962C8B-B14F-4D97-AF65-F5344CB8AC3E}">
        <p14:creationId xmlns:p14="http://schemas.microsoft.com/office/powerpoint/2010/main" val="2094111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93F8BA3-3416-4EB4-A588-B23F3AAE1C76}"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534045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90EA0F-8C30-48B2-85DB-9745B9EAC636}" type="datetime1">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3417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C16DEC-F0CE-4B5B-8007-B39CDCFD8361}"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443878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750139-C295-49E5-9046-5F9D3219084D}"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454893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E990DD4-24A8-4307-9F40-A887F6203D40}"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2233863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C48F04-382C-412B-8EA6-63D3689C278D}"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1639650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212D98-C162-4505-AE1E-A3ABF226EDD0}"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1847817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04182-F5DA-4A02-A30E-96FDCC2BCD76}" type="datetime1">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107451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C6450C-9654-413E-82E8-28C1C22AAD0E}" type="datetime1">
              <a:rPr lang="en-US" smtClean="0"/>
              <a:t>12/10/2018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4153619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BE1C18-A493-4845-9898-290D2E1F8DD0}" type="datetime1">
              <a:rPr lang="en-US" smtClean="0"/>
              <a:t>12/10/2018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3322024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87E468-5E65-440F-80EF-B40855A9F1D5}" type="datetime1">
              <a:rPr lang="en-US" smtClean="0"/>
              <a:t>12/10/2018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412963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For LA Tech Bann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229600" cy="838200"/>
          </a:xfrm>
        </p:spPr>
        <p:txBody>
          <a:bodyPr/>
          <a:lstStyle/>
          <a:p>
            <a:r>
              <a:rPr lang="en-US" dirty="0"/>
              <a:t>Click to edit Master title style</a:t>
            </a:r>
          </a:p>
        </p:txBody>
      </p:sp>
      <p:sp>
        <p:nvSpPr>
          <p:cNvPr id="3" name="Content Placeholder 2"/>
          <p:cNvSpPr>
            <a:spLocks noGrp="1"/>
          </p:cNvSpPr>
          <p:nvPr>
            <p:ph idx="1"/>
          </p:nvPr>
        </p:nvSpPr>
        <p:spPr>
          <a:xfrm>
            <a:off x="457200" y="2362200"/>
            <a:ext cx="82296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604B5-95E1-4BC5-8075-9F26150B5E06}"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890963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9CC158-1F48-4017-A9F0-B7C9F544D5C3}" type="datetime1">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3114233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CE2D1F-5E75-4918-82F4-996D5BA07F44}" type="datetime1">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3393938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3881EA-CAEB-429F-BA6E-D0B1F25FA947}"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1282380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A12EE3-DC63-4D5A-9F19-11FA133D3B47}"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4E7C-4816-4B7F-B813-658EA868BA45}" type="slidenum">
              <a:rPr lang="en-US" smtClean="0"/>
              <a:t>‹#›</a:t>
            </a:fld>
            <a:endParaRPr lang="en-US"/>
          </a:p>
        </p:txBody>
      </p:sp>
    </p:spTree>
    <p:extLst>
      <p:ext uri="{BB962C8B-B14F-4D97-AF65-F5344CB8AC3E}">
        <p14:creationId xmlns:p14="http://schemas.microsoft.com/office/powerpoint/2010/main" val="40093112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0009718-954B-49AE-BC24-17D19E7C98A5}"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21557351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260399-FD6D-4BF2-ACF8-2D871185FF62}"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3500415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77A72-1594-4024-A556-EE613FD103A7}"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3341669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8E293E-6914-4012-B62D-EBF6FB89034E}" type="datetime1">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24591556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E8F478-CB4F-457B-B1F5-8C8529674393}" type="datetime1">
              <a:rPr lang="en-US" smtClean="0"/>
              <a:t>12/10/2018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31657775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4EF278-0126-4381-A19F-6D66BA3D121F}" type="datetime1">
              <a:rPr lang="en-US" smtClean="0"/>
              <a:t>12/10/2018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2033187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A0D3D1-959E-4C37-8043-8D7771EE89EC}" type="datetime1">
              <a:rPr lang="en-US" smtClean="0"/>
              <a:t>12/10/2018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2635303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83D54-4B1C-4CED-A48C-AD8DA8AEFC9B}" type="datetime1">
              <a:rPr lang="en-US" smtClean="0"/>
              <a:t>12/10/2018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13474639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5FBF0-BABE-418F-937A-2D5B68C14196}" type="datetime1">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1401051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7BE99E-ACCF-420F-8D8B-9B05CA1ACB47}" type="datetime1">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282359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C0C66-1F92-471D-9605-9EBF782791DC}"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33972346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B55E00-16B0-47F4-A99B-0A7ACCAC8176}"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5D28DA-1734-48A7-84F2-E140178109FA}" type="slidenum">
              <a:rPr lang="en-US" smtClean="0"/>
              <a:t>‹#›</a:t>
            </a:fld>
            <a:endParaRPr lang="en-US"/>
          </a:p>
        </p:txBody>
      </p:sp>
    </p:spTree>
    <p:extLst>
      <p:ext uri="{BB962C8B-B14F-4D97-AF65-F5344CB8AC3E}">
        <p14:creationId xmlns:p14="http://schemas.microsoft.com/office/powerpoint/2010/main" val="416234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FAF53-3B11-46FE-896D-9A6FB67D5EB4}"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324813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C95073-6CE8-449B-A2A5-879533AB47FE}" type="datetime1">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1503714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651E9A-0B2A-4402-A5F2-B3547BDB950E}" type="datetime1">
              <a:rPr lang="en-US" smtClean="0"/>
              <a:t>12/10/2018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373232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71F072-E978-40FF-9696-EE8A260DF7F4}" type="datetime1">
              <a:rPr lang="en-US" smtClean="0"/>
              <a:t>12/10/2018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3874507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8D6E6-5BD0-4723-BDE7-4CDD64945B8F}" type="datetime1">
              <a:rPr lang="en-US" smtClean="0"/>
              <a:t>12/10/2018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479260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96707F-2192-4416-97DB-9B84DE4B4440}" type="datetime1">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1C111-4C10-4989-AC3D-144C30367AE1}" type="slidenum">
              <a:rPr lang="en-US" smtClean="0"/>
              <a:t>‹#›</a:t>
            </a:fld>
            <a:endParaRPr lang="en-US"/>
          </a:p>
        </p:txBody>
      </p:sp>
    </p:spTree>
    <p:extLst>
      <p:ext uri="{BB962C8B-B14F-4D97-AF65-F5344CB8AC3E}">
        <p14:creationId xmlns:p14="http://schemas.microsoft.com/office/powerpoint/2010/main" val="203053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AB8F21-3BAB-4C83-A405-DF5664DCDA16}" type="datetime1">
              <a:rPr lang="en-US" smtClean="0"/>
              <a:t>12/10/2018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1C111-4C10-4989-AC3D-144C30367AE1}" type="slidenum">
              <a:rPr lang="en-US" smtClean="0"/>
              <a:t>‹#›</a:t>
            </a:fld>
            <a:endParaRPr lang="en-US"/>
          </a:p>
        </p:txBody>
      </p:sp>
    </p:spTree>
    <p:extLst>
      <p:ext uri="{BB962C8B-B14F-4D97-AF65-F5344CB8AC3E}">
        <p14:creationId xmlns:p14="http://schemas.microsoft.com/office/powerpoint/2010/main" val="3414003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4"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62348D-9599-4FAF-AD92-4D15783309C8}" type="datetime1">
              <a:rPr lang="en-US" smtClean="0"/>
              <a:t>12/10/2018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A44E7C-4816-4B7F-B813-658EA868BA45}" type="slidenum">
              <a:rPr lang="en-US" smtClean="0"/>
              <a:t>‹#›</a:t>
            </a:fld>
            <a:endParaRPr lang="en-US"/>
          </a:p>
        </p:txBody>
      </p:sp>
    </p:spTree>
    <p:extLst>
      <p:ext uri="{BB962C8B-B14F-4D97-AF65-F5344CB8AC3E}">
        <p14:creationId xmlns:p14="http://schemas.microsoft.com/office/powerpoint/2010/main" val="10969689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3873F0-2135-4292-B622-F56D8CFC351D}" type="datetime1">
              <a:rPr lang="en-US" smtClean="0"/>
              <a:t>12/10/2018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5D28DA-1734-48A7-84F2-E140178109FA}" type="slidenum">
              <a:rPr lang="en-US" smtClean="0"/>
              <a:t>‹#›</a:t>
            </a:fld>
            <a:endParaRPr lang="en-US"/>
          </a:p>
        </p:txBody>
      </p:sp>
    </p:spTree>
    <p:extLst>
      <p:ext uri="{BB962C8B-B14F-4D97-AF65-F5344CB8AC3E}">
        <p14:creationId xmlns:p14="http://schemas.microsoft.com/office/powerpoint/2010/main" val="794363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gif"/></Relationships>
</file>

<file path=ppt/slides/_rels/slide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image" Target="../media/image1.gif"/><Relationship Id="rId7" Type="http://schemas.openxmlformats.org/officeDocument/2006/relationships/image" Target="../media/image5.wm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wmf"/><Relationship Id="rId5" Type="http://schemas.openxmlformats.org/officeDocument/2006/relationships/image" Target="../media/image3.wmf"/><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gif"/></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3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www.usvaporshop.com/assets/images/3mlpipette.jp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4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hyperlink" Target="http://www.biooncology.com/therapeutic-targets/cd2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micro.magnet.fsu.edu/cells/animalcel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5" name="Freeform 4"/>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2" name="Title 1"/>
          <p:cNvSpPr>
            <a:spLocks noGrp="1"/>
          </p:cNvSpPr>
          <p:nvPr>
            <p:ph type="ctrTitle"/>
          </p:nvPr>
        </p:nvSpPr>
        <p:spPr/>
        <p:txBody>
          <a:bodyPr>
            <a:normAutofit/>
          </a:bodyPr>
          <a:lstStyle/>
          <a:p>
            <a:r>
              <a:rPr lang="en-US" dirty="0"/>
              <a:t>Polymers</a:t>
            </a:r>
          </a:p>
        </p:txBody>
      </p:sp>
      <p:sp>
        <p:nvSpPr>
          <p:cNvPr id="3" name="Subtitle 2"/>
          <p:cNvSpPr>
            <a:spLocks noGrp="1"/>
          </p:cNvSpPr>
          <p:nvPr>
            <p:ph type="subTitle" idx="1"/>
          </p:nvPr>
        </p:nvSpPr>
        <p:spPr/>
        <p:txBody>
          <a:bodyPr/>
          <a:lstStyle/>
          <a:p>
            <a:r>
              <a:rPr lang="en-US"/>
              <a:t>BIEN 235</a:t>
            </a:r>
            <a:endParaRPr lang="en-US" dirty="0"/>
          </a:p>
          <a:p>
            <a:r>
              <a:rPr lang="en-US" dirty="0"/>
              <a:t>Dr. Teresa Murray</a:t>
            </a:r>
          </a:p>
        </p:txBody>
      </p:sp>
      <p:sp>
        <p:nvSpPr>
          <p:cNvPr id="6"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7"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8" name="Group 7"/>
          <p:cNvGrpSpPr/>
          <p:nvPr/>
        </p:nvGrpSpPr>
        <p:grpSpPr>
          <a:xfrm>
            <a:off x="76200" y="76200"/>
            <a:ext cx="914400" cy="914400"/>
            <a:chOff x="76200" y="76200"/>
            <a:chExt cx="914400" cy="914400"/>
          </a:xfrm>
        </p:grpSpPr>
        <p:sp>
          <p:nvSpPr>
            <p:cNvPr id="9" name="Oval 8"/>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6"/>
            <p:cNvGrpSpPr/>
            <p:nvPr/>
          </p:nvGrpSpPr>
          <p:grpSpPr>
            <a:xfrm>
              <a:off x="257629" y="297231"/>
              <a:ext cx="580571" cy="540969"/>
              <a:chOff x="-8229599" y="518558"/>
              <a:chExt cx="4571999" cy="4087423"/>
            </a:xfrm>
          </p:grpSpPr>
          <p:sp>
            <p:nvSpPr>
              <p:cNvPr id="11"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sp>
        <p:nvSpPr>
          <p:cNvPr id="13" name="Slide Number Placeholder 12"/>
          <p:cNvSpPr>
            <a:spLocks noGrp="1"/>
          </p:cNvSpPr>
          <p:nvPr>
            <p:ph type="sldNum" sz="quarter" idx="12"/>
          </p:nvPr>
        </p:nvSpPr>
        <p:spPr/>
        <p:txBody>
          <a:bodyPr/>
          <a:lstStyle/>
          <a:p>
            <a:fld id="{52B1C111-4C10-4989-AC3D-144C30367AE1}" type="slidenum">
              <a:rPr lang="en-US" smtClean="0"/>
              <a:t>1</a:t>
            </a:fld>
            <a:endParaRPr lang="en-US" dirty="0"/>
          </a:p>
        </p:txBody>
      </p:sp>
    </p:spTree>
    <p:extLst>
      <p:ext uri="{BB962C8B-B14F-4D97-AF65-F5344CB8AC3E}">
        <p14:creationId xmlns:p14="http://schemas.microsoft.com/office/powerpoint/2010/main" val="4246065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3" name="Title 2"/>
          <p:cNvSpPr>
            <a:spLocks noGrp="1"/>
          </p:cNvSpPr>
          <p:nvPr>
            <p:ph type="title"/>
          </p:nvPr>
        </p:nvSpPr>
        <p:spPr>
          <a:xfrm>
            <a:off x="304800" y="1502229"/>
            <a:ext cx="7187565" cy="738924"/>
          </a:xfrm>
        </p:spPr>
        <p:txBody>
          <a:bodyPr>
            <a:normAutofit fontScale="90000"/>
          </a:bodyPr>
          <a:lstStyle/>
          <a:p>
            <a:pPr algn="l"/>
            <a:r>
              <a:rPr lang="en-US" dirty="0"/>
              <a:t>Proteins inside &amp; outside cells</a:t>
            </a:r>
          </a:p>
        </p:txBody>
      </p:sp>
      <p:sp>
        <p:nvSpPr>
          <p:cNvPr id="2" name="Slide Number Placeholder 1"/>
          <p:cNvSpPr>
            <a:spLocks noGrp="1"/>
          </p:cNvSpPr>
          <p:nvPr>
            <p:ph type="sldNum" sz="quarter" idx="12"/>
          </p:nvPr>
        </p:nvSpPr>
        <p:spPr/>
        <p:txBody>
          <a:bodyPr/>
          <a:lstStyle/>
          <a:p>
            <a:fld id="{52B1C111-4C10-4989-AC3D-144C30367AE1}" type="slidenum">
              <a:rPr lang="en-US" smtClean="0"/>
              <a:t>10</a:t>
            </a:fld>
            <a:endParaRPr lang="en-US"/>
          </a:p>
        </p:txBody>
      </p:sp>
      <p:grpSp>
        <p:nvGrpSpPr>
          <p:cNvPr id="32" name="Group 31"/>
          <p:cNvGrpSpPr/>
          <p:nvPr/>
        </p:nvGrpSpPr>
        <p:grpSpPr>
          <a:xfrm>
            <a:off x="381000" y="2372256"/>
            <a:ext cx="8229600" cy="4154134"/>
            <a:chOff x="381000" y="2372256"/>
            <a:chExt cx="8229600" cy="4154134"/>
          </a:xfrm>
        </p:grpSpPr>
        <p:pic>
          <p:nvPicPr>
            <p:cNvPr id="17" name="Picture 2" descr="06_20Cytoskeleton-U"/>
            <p:cNvPicPr>
              <a:picLocks noChangeAspect="1" noChangeArrowheads="1"/>
            </p:cNvPicPr>
            <p:nvPr/>
          </p:nvPicPr>
          <p:blipFill rotWithShape="1">
            <a:blip r:embed="rId4">
              <a:extLst>
                <a:ext uri="{28A0092B-C50C-407E-A947-70E740481C1C}">
                  <a14:useLocalDpi xmlns:a14="http://schemas.microsoft.com/office/drawing/2010/main" val="0"/>
                </a:ext>
              </a:extLst>
            </a:blip>
            <a:srcRect b="14132"/>
            <a:stretch/>
          </p:blipFill>
          <p:spPr bwMode="auto">
            <a:xfrm>
              <a:off x="381000" y="2383981"/>
              <a:ext cx="82296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
            <p:cNvSpPr txBox="1">
              <a:spLocks noChangeArrowheads="1"/>
            </p:cNvSpPr>
            <p:nvPr/>
          </p:nvSpPr>
          <p:spPr bwMode="auto">
            <a:xfrm>
              <a:off x="5041901" y="2372256"/>
              <a:ext cx="2383971" cy="33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eaLnBrk="0" hangingPunct="0">
                <a:lnSpc>
                  <a:spcPct val="90000"/>
                </a:lnSpc>
              </a:pPr>
              <a:r>
                <a:rPr lang="en-US" sz="2400" dirty="0">
                  <a:latin typeface="Arial" charset="0"/>
                </a:rPr>
                <a:t>Microtubule</a:t>
              </a:r>
              <a:endParaRPr lang="en-US" sz="2400" dirty="0">
                <a:latin typeface="Times" pitchFamily="18" charset="0"/>
              </a:endParaRPr>
            </a:p>
          </p:txBody>
        </p:sp>
        <p:sp>
          <p:nvSpPr>
            <p:cNvPr id="19" name="Text Box 4"/>
            <p:cNvSpPr txBox="1">
              <a:spLocks noChangeArrowheads="1"/>
            </p:cNvSpPr>
            <p:nvPr/>
          </p:nvSpPr>
          <p:spPr bwMode="auto">
            <a:xfrm>
              <a:off x="6182631" y="6193991"/>
              <a:ext cx="2134054" cy="33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eaLnBrk="0" hangingPunct="0">
                <a:lnSpc>
                  <a:spcPct val="90000"/>
                </a:lnSpc>
              </a:pPr>
              <a:r>
                <a:rPr lang="en-US" sz="2400" dirty="0">
                  <a:latin typeface="Arial" charset="0"/>
                </a:rPr>
                <a:t>Microfilament</a:t>
              </a:r>
              <a:endParaRPr lang="en-US" sz="2400" dirty="0">
                <a:latin typeface="Times" pitchFamily="18" charset="0"/>
              </a:endParaRPr>
            </a:p>
          </p:txBody>
        </p:sp>
        <p:sp>
          <p:nvSpPr>
            <p:cNvPr id="20" name="Line 5"/>
            <p:cNvSpPr>
              <a:spLocks noChangeShapeType="1"/>
            </p:cNvSpPr>
            <p:nvPr/>
          </p:nvSpPr>
          <p:spPr bwMode="auto">
            <a:xfrm>
              <a:off x="6219825" y="2723705"/>
              <a:ext cx="0" cy="879475"/>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6"/>
            <p:cNvSpPr>
              <a:spLocks/>
            </p:cNvSpPr>
            <p:nvPr/>
          </p:nvSpPr>
          <p:spPr bwMode="auto">
            <a:xfrm rot="-5400000">
              <a:off x="6148388" y="3541268"/>
              <a:ext cx="142875" cy="238125"/>
            </a:xfrm>
            <a:prstGeom prst="rightBrace">
              <a:avLst>
                <a:gd name="adj1" fmla="val 13889"/>
                <a:gd name="adj2" fmla="val 50000"/>
              </a:avLst>
            </a:prstGeom>
            <a:noFill/>
            <a:ln w="508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7"/>
            <p:cNvSpPr>
              <a:spLocks noChangeShapeType="1"/>
            </p:cNvSpPr>
            <p:nvPr/>
          </p:nvSpPr>
          <p:spPr bwMode="auto">
            <a:xfrm flipV="1">
              <a:off x="7235825" y="5479605"/>
              <a:ext cx="0" cy="39370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8"/>
            <p:cNvSpPr>
              <a:spLocks noChangeShapeType="1"/>
            </p:cNvSpPr>
            <p:nvPr/>
          </p:nvSpPr>
          <p:spPr bwMode="auto">
            <a:xfrm flipV="1">
              <a:off x="7235825" y="5260530"/>
              <a:ext cx="168275" cy="619125"/>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10"/>
            <p:cNvSpPr>
              <a:spLocks noChangeShapeType="1"/>
            </p:cNvSpPr>
            <p:nvPr/>
          </p:nvSpPr>
          <p:spPr bwMode="auto">
            <a:xfrm flipV="1">
              <a:off x="7235824" y="5260530"/>
              <a:ext cx="190047" cy="933450"/>
            </a:xfrm>
            <a:prstGeom prst="line">
              <a:avLst/>
            </a:prstGeom>
            <a:noFill/>
            <a:ln w="41275">
              <a:solidFill>
                <a:schemeClr val="accent2">
                  <a:lumMod val="60000"/>
                  <a:lumOff val="4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11"/>
            <p:cNvSpPr>
              <a:spLocks noChangeShapeType="1"/>
            </p:cNvSpPr>
            <p:nvPr/>
          </p:nvSpPr>
          <p:spPr bwMode="auto">
            <a:xfrm>
              <a:off x="6229350" y="2704655"/>
              <a:ext cx="0" cy="879475"/>
            </a:xfrm>
            <a:prstGeom prst="line">
              <a:avLst/>
            </a:prstGeom>
            <a:noFill/>
            <a:ln w="41275">
              <a:solidFill>
                <a:schemeClr val="accent2">
                  <a:lumMod val="60000"/>
                  <a:lumOff val="4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2"/>
            <p:cNvSpPr>
              <a:spLocks/>
            </p:cNvSpPr>
            <p:nvPr/>
          </p:nvSpPr>
          <p:spPr bwMode="auto">
            <a:xfrm rot="-5400000">
              <a:off x="6154738" y="3541268"/>
              <a:ext cx="142875" cy="238125"/>
            </a:xfrm>
            <a:prstGeom prst="rightBrace">
              <a:avLst>
                <a:gd name="adj1" fmla="val 13889"/>
                <a:gd name="adj2" fmla="val 50000"/>
              </a:avLst>
            </a:prstGeom>
            <a:noFill/>
            <a:ln w="41275">
              <a:solidFill>
                <a:schemeClr val="accent2">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8" name="Picture 2" descr="06_20Cytoskeleton-U"/>
            <p:cNvPicPr>
              <a:picLocks noChangeAspect="1" noChangeArrowheads="1"/>
            </p:cNvPicPr>
            <p:nvPr/>
          </p:nvPicPr>
          <p:blipFill rotWithShape="1">
            <a:blip r:embed="rId4">
              <a:extLst>
                <a:ext uri="{28A0092B-C50C-407E-A947-70E740481C1C}">
                  <a14:useLocalDpi xmlns:a14="http://schemas.microsoft.com/office/drawing/2010/main" val="0"/>
                </a:ext>
              </a:extLst>
            </a:blip>
            <a:srcRect t="94454" r="52153"/>
            <a:stretch/>
          </p:blipFill>
          <p:spPr bwMode="auto">
            <a:xfrm>
              <a:off x="381000" y="6193982"/>
              <a:ext cx="4808478" cy="30048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rot="20054627">
              <a:off x="1317195" y="2582041"/>
              <a:ext cx="1743926" cy="508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9122980">
              <a:off x="634757" y="2987425"/>
              <a:ext cx="949441" cy="508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9603046">
              <a:off x="707240" y="3211785"/>
              <a:ext cx="294328" cy="677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rot="21033943">
            <a:off x="1067454" y="2383981"/>
            <a:ext cx="2443374" cy="369332"/>
          </a:xfrm>
          <a:prstGeom prst="rect">
            <a:avLst/>
          </a:prstGeom>
          <a:noFill/>
        </p:spPr>
        <p:txBody>
          <a:bodyPr wrap="square" rtlCol="0">
            <a:spAutoFit/>
          </a:bodyPr>
          <a:lstStyle/>
          <a:p>
            <a:pPr algn="ctr"/>
            <a:r>
              <a:rPr lang="en-US" dirty="0">
                <a:solidFill>
                  <a:srgbClr val="0070C0"/>
                </a:solidFill>
              </a:rPr>
              <a:t>Inside cell</a:t>
            </a:r>
          </a:p>
        </p:txBody>
      </p:sp>
    </p:spTree>
    <p:extLst>
      <p:ext uri="{BB962C8B-B14F-4D97-AF65-F5344CB8AC3E}">
        <p14:creationId xmlns:p14="http://schemas.microsoft.com/office/powerpoint/2010/main" val="2111578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2"/>
          <p:cNvGrpSpPr>
            <a:grpSpLocks/>
          </p:cNvGrpSpPr>
          <p:nvPr/>
        </p:nvGrpSpPr>
        <p:grpSpPr bwMode="auto">
          <a:xfrm>
            <a:off x="115630" y="1547813"/>
            <a:ext cx="8702672" cy="5310187"/>
            <a:chOff x="179" y="487"/>
            <a:chExt cx="5482" cy="3345"/>
          </a:xfrm>
        </p:grpSpPr>
        <p:pic>
          <p:nvPicPr>
            <p:cNvPr id="16" name="Picture 3" descr="06_30aExtracellularMatrix-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 y="487"/>
              <a:ext cx="5389" cy="33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4"/>
            <p:cNvSpPr txBox="1">
              <a:spLocks noChangeArrowheads="1"/>
            </p:cNvSpPr>
            <p:nvPr/>
          </p:nvSpPr>
          <p:spPr bwMode="auto">
            <a:xfrm>
              <a:off x="277" y="662"/>
              <a:ext cx="65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0" hangingPunct="0">
                <a:lnSpc>
                  <a:spcPct val="90000"/>
                </a:lnSpc>
              </a:pPr>
              <a:r>
                <a:rPr lang="en-US" sz="1500" dirty="0">
                  <a:latin typeface="Arial" charset="0"/>
                  <a:ea typeface="ヒラギノ角ゴ Pro W3" pitchFamily="48" charset="-128"/>
                </a:rPr>
                <a:t>Collagen</a:t>
              </a:r>
            </a:p>
            <a:p>
              <a:pPr algn="ctr" eaLnBrk="0" hangingPunct="0">
                <a:lnSpc>
                  <a:spcPct val="90000"/>
                </a:lnSpc>
              </a:pPr>
              <a:r>
                <a:rPr lang="en-US" sz="1500" dirty="0">
                  <a:latin typeface="Arial" charset="0"/>
                  <a:ea typeface="ヒラギノ角ゴ Pro W3" pitchFamily="48" charset="-128"/>
                </a:rPr>
                <a:t>(proteins)</a:t>
              </a:r>
            </a:p>
          </p:txBody>
        </p:sp>
        <p:sp>
          <p:nvSpPr>
            <p:cNvPr id="18" name="Text Box 5"/>
            <p:cNvSpPr txBox="1">
              <a:spLocks noChangeArrowheads="1"/>
            </p:cNvSpPr>
            <p:nvPr/>
          </p:nvSpPr>
          <p:spPr bwMode="auto">
            <a:xfrm>
              <a:off x="314" y="1361"/>
              <a:ext cx="72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0" hangingPunct="0">
                <a:lnSpc>
                  <a:spcPct val="90000"/>
                </a:lnSpc>
              </a:pPr>
              <a:r>
                <a:rPr lang="en-US" sz="1500" dirty="0">
                  <a:latin typeface="Arial" charset="0"/>
                  <a:ea typeface="ヒラギノ角ゴ Pro W3" pitchFamily="48" charset="-128"/>
                </a:rPr>
                <a:t>Fibronectin</a:t>
              </a:r>
            </a:p>
            <a:p>
              <a:pPr algn="ctr" eaLnBrk="0" hangingPunct="0">
                <a:lnSpc>
                  <a:spcPct val="90000"/>
                </a:lnSpc>
              </a:pPr>
              <a:r>
                <a:rPr lang="en-US" sz="1500" dirty="0">
                  <a:latin typeface="Arial" charset="0"/>
                  <a:ea typeface="ヒラギノ角ゴ Pro W3" pitchFamily="48" charset="-128"/>
                </a:rPr>
                <a:t>(protein)</a:t>
              </a:r>
            </a:p>
          </p:txBody>
        </p:sp>
        <p:sp>
          <p:nvSpPr>
            <p:cNvPr id="19" name="Text Box 6"/>
            <p:cNvSpPr txBox="1">
              <a:spLocks noChangeArrowheads="1"/>
            </p:cNvSpPr>
            <p:nvPr/>
          </p:nvSpPr>
          <p:spPr bwMode="auto">
            <a:xfrm>
              <a:off x="179" y="2614"/>
              <a:ext cx="621"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eaLnBrk="0" hangingPunct="0">
                <a:lnSpc>
                  <a:spcPct val="90000"/>
                </a:lnSpc>
              </a:pPr>
              <a:r>
                <a:rPr lang="en-US" sz="1500" dirty="0">
                  <a:latin typeface="Arial" charset="0"/>
                  <a:ea typeface="ヒラギノ角ゴ Pro W3" pitchFamily="48" charset="-128"/>
                </a:rPr>
                <a:t>Plasma membrane</a:t>
              </a:r>
            </a:p>
            <a:p>
              <a:pPr algn="ctr" eaLnBrk="0" hangingPunct="0">
                <a:lnSpc>
                  <a:spcPct val="90000"/>
                </a:lnSpc>
              </a:pPr>
              <a:r>
                <a:rPr lang="en-US" sz="1500" dirty="0">
                  <a:latin typeface="Arial" charset="0"/>
                  <a:ea typeface="ヒラギノ角ゴ Pro W3" pitchFamily="48" charset="-128"/>
                </a:rPr>
                <a:t>of a cell</a:t>
              </a:r>
            </a:p>
          </p:txBody>
        </p:sp>
        <p:sp>
          <p:nvSpPr>
            <p:cNvPr id="20" name="Text Box 7"/>
            <p:cNvSpPr txBox="1">
              <a:spLocks noChangeArrowheads="1"/>
            </p:cNvSpPr>
            <p:nvPr/>
          </p:nvSpPr>
          <p:spPr bwMode="auto">
            <a:xfrm>
              <a:off x="4845" y="978"/>
              <a:ext cx="81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pPr>
              <a:r>
                <a:rPr lang="en-US" sz="1500" dirty="0">
                  <a:latin typeface="Arial" charset="0"/>
                  <a:ea typeface="ヒラギノ角ゴ Pro W3" pitchFamily="48" charset="-128"/>
                </a:rPr>
                <a:t>Proteoglycan complex</a:t>
              </a:r>
            </a:p>
          </p:txBody>
        </p:sp>
        <p:sp>
          <p:nvSpPr>
            <p:cNvPr id="21" name="Text Box 8"/>
            <p:cNvSpPr txBox="1">
              <a:spLocks noChangeArrowheads="1"/>
            </p:cNvSpPr>
            <p:nvPr/>
          </p:nvSpPr>
          <p:spPr bwMode="auto">
            <a:xfrm>
              <a:off x="4814" y="1882"/>
              <a:ext cx="66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eaLnBrk="0" hangingPunct="0">
                <a:lnSpc>
                  <a:spcPct val="90000"/>
                </a:lnSpc>
              </a:pPr>
              <a:r>
                <a:rPr lang="en-US" sz="1500" dirty="0">
                  <a:latin typeface="Arial" charset="0"/>
                  <a:ea typeface="ヒラギノ角ゴ Pro W3" pitchFamily="48" charset="-128"/>
                </a:rPr>
                <a:t>Integrins</a:t>
              </a:r>
            </a:p>
            <a:p>
              <a:pPr algn="ctr" eaLnBrk="0" hangingPunct="0">
                <a:lnSpc>
                  <a:spcPct val="90000"/>
                </a:lnSpc>
              </a:pPr>
              <a:r>
                <a:rPr lang="en-US" sz="1500" dirty="0">
                  <a:latin typeface="Arial" charset="0"/>
                  <a:ea typeface="ヒラギノ角ゴ Pro W3" pitchFamily="48" charset="-128"/>
                </a:rPr>
                <a:t>(proteins)</a:t>
              </a:r>
            </a:p>
          </p:txBody>
        </p:sp>
        <p:sp>
          <p:nvSpPr>
            <p:cNvPr id="22" name="Text Box 9"/>
            <p:cNvSpPr txBox="1">
              <a:spLocks noChangeArrowheads="1"/>
            </p:cNvSpPr>
            <p:nvPr/>
          </p:nvSpPr>
          <p:spPr bwMode="auto">
            <a:xfrm>
              <a:off x="3926" y="3372"/>
              <a:ext cx="81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pPr>
              <a:r>
                <a:rPr lang="en-US" sz="1500" dirty="0">
                  <a:latin typeface="Arial" charset="0"/>
                  <a:ea typeface="ヒラギノ角ゴ Pro W3" pitchFamily="48" charset="-128"/>
                </a:rPr>
                <a:t>CYTOPLASM</a:t>
              </a:r>
            </a:p>
            <a:p>
              <a:pPr algn="ctr" eaLnBrk="0" hangingPunct="0">
                <a:lnSpc>
                  <a:spcPct val="90000"/>
                </a:lnSpc>
              </a:pPr>
              <a:r>
                <a:rPr lang="en-US" sz="1500" dirty="0">
                  <a:latin typeface="Arial" charset="0"/>
                  <a:ea typeface="ヒラギノ角ゴ Pro W3" pitchFamily="48" charset="-128"/>
                </a:rPr>
                <a:t>of a cell</a:t>
              </a:r>
            </a:p>
          </p:txBody>
        </p:sp>
        <p:sp>
          <p:nvSpPr>
            <p:cNvPr id="23" name="Text Box 10"/>
            <p:cNvSpPr txBox="1">
              <a:spLocks noChangeArrowheads="1"/>
            </p:cNvSpPr>
            <p:nvPr/>
          </p:nvSpPr>
          <p:spPr bwMode="auto">
            <a:xfrm>
              <a:off x="3209" y="3384"/>
              <a:ext cx="617"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pPr>
              <a:r>
                <a:rPr lang="en-US" sz="1500">
                  <a:latin typeface="Arial" charset="0"/>
                  <a:ea typeface="ヒラギノ角ゴ Pro W3" pitchFamily="48" charset="-128"/>
                </a:rPr>
                <a:t>Micro-filaments</a:t>
              </a:r>
            </a:p>
          </p:txBody>
        </p:sp>
        <p:sp>
          <p:nvSpPr>
            <p:cNvPr id="24" name="Text Box 11"/>
            <p:cNvSpPr txBox="1">
              <a:spLocks noChangeArrowheads="1"/>
            </p:cNvSpPr>
            <p:nvPr/>
          </p:nvSpPr>
          <p:spPr bwMode="auto">
            <a:xfrm>
              <a:off x="2298" y="582"/>
              <a:ext cx="1489"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0" hangingPunct="0">
                <a:lnSpc>
                  <a:spcPct val="90000"/>
                </a:lnSpc>
              </a:pPr>
              <a:r>
                <a:rPr lang="en-US" sz="1500" dirty="0">
                  <a:latin typeface="Arial" charset="0"/>
                  <a:ea typeface="ヒラギノ角ゴ Pro W3" pitchFamily="48" charset="-128"/>
                </a:rPr>
                <a:t>EXTRACELLULAR FLUID</a:t>
              </a:r>
            </a:p>
            <a:p>
              <a:pPr algn="ctr" eaLnBrk="0" hangingPunct="0">
                <a:lnSpc>
                  <a:spcPct val="90000"/>
                </a:lnSpc>
              </a:pPr>
              <a:r>
                <a:rPr lang="en-US" sz="1500" dirty="0">
                  <a:latin typeface="Arial" charset="0"/>
                  <a:ea typeface="ヒラギノ角ゴ Pro W3" pitchFamily="48" charset="-128"/>
                </a:rPr>
                <a:t>outside of cell</a:t>
              </a:r>
            </a:p>
          </p:txBody>
        </p:sp>
        <p:sp>
          <p:nvSpPr>
            <p:cNvPr id="25" name="Line 12"/>
            <p:cNvSpPr>
              <a:spLocks noChangeShapeType="1"/>
            </p:cNvSpPr>
            <p:nvPr/>
          </p:nvSpPr>
          <p:spPr bwMode="auto">
            <a:xfrm flipH="1" flipV="1">
              <a:off x="3926" y="712"/>
              <a:ext cx="888" cy="3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13"/>
            <p:cNvSpPr>
              <a:spLocks noChangeShapeType="1"/>
            </p:cNvSpPr>
            <p:nvPr/>
          </p:nvSpPr>
          <p:spPr bwMode="auto">
            <a:xfrm flipH="1">
              <a:off x="3926" y="2040"/>
              <a:ext cx="919" cy="2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14"/>
            <p:cNvSpPr>
              <a:spLocks noChangeShapeType="1"/>
            </p:cNvSpPr>
            <p:nvPr/>
          </p:nvSpPr>
          <p:spPr bwMode="auto">
            <a:xfrm>
              <a:off x="2739" y="3293"/>
              <a:ext cx="464"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15"/>
            <p:cNvSpPr>
              <a:spLocks noChangeShapeType="1"/>
            </p:cNvSpPr>
            <p:nvPr/>
          </p:nvSpPr>
          <p:spPr bwMode="auto">
            <a:xfrm flipH="1">
              <a:off x="2741" y="3453"/>
              <a:ext cx="462" cy="13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AutoShape 16"/>
            <p:cNvSpPr>
              <a:spLocks/>
            </p:cNvSpPr>
            <p:nvPr/>
          </p:nvSpPr>
          <p:spPr bwMode="auto">
            <a:xfrm>
              <a:off x="909" y="2427"/>
              <a:ext cx="134" cy="762"/>
            </a:xfrm>
            <a:prstGeom prst="leftBrace">
              <a:avLst>
                <a:gd name="adj1" fmla="val 47388"/>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17"/>
            <p:cNvSpPr>
              <a:spLocks noChangeShapeType="1"/>
            </p:cNvSpPr>
            <p:nvPr/>
          </p:nvSpPr>
          <p:spPr bwMode="auto">
            <a:xfrm>
              <a:off x="835" y="2807"/>
              <a:ext cx="8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18"/>
            <p:cNvSpPr>
              <a:spLocks noChangeShapeType="1"/>
            </p:cNvSpPr>
            <p:nvPr/>
          </p:nvSpPr>
          <p:spPr bwMode="auto">
            <a:xfrm>
              <a:off x="976" y="1491"/>
              <a:ext cx="635" cy="54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19"/>
            <p:cNvSpPr>
              <a:spLocks noChangeShapeType="1"/>
            </p:cNvSpPr>
            <p:nvPr/>
          </p:nvSpPr>
          <p:spPr bwMode="auto">
            <a:xfrm>
              <a:off x="976" y="792"/>
              <a:ext cx="504" cy="3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11</a:t>
            </a:fld>
            <a:endParaRPr lang="en-US"/>
          </a:p>
        </p:txBody>
      </p:sp>
      <p:sp>
        <p:nvSpPr>
          <p:cNvPr id="33" name="Line 13"/>
          <p:cNvSpPr>
            <a:spLocks noChangeShapeType="1"/>
          </p:cNvSpPr>
          <p:nvPr/>
        </p:nvSpPr>
        <p:spPr bwMode="auto">
          <a:xfrm flipH="1">
            <a:off x="6444343" y="4013200"/>
            <a:ext cx="1051992" cy="5699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TextBox 33"/>
          <p:cNvSpPr txBox="1"/>
          <p:nvPr/>
        </p:nvSpPr>
        <p:spPr>
          <a:xfrm>
            <a:off x="2022478" y="1251190"/>
            <a:ext cx="2443374" cy="369332"/>
          </a:xfrm>
          <a:prstGeom prst="rect">
            <a:avLst/>
          </a:prstGeom>
          <a:noFill/>
        </p:spPr>
        <p:txBody>
          <a:bodyPr wrap="square" rtlCol="0">
            <a:spAutoFit/>
          </a:bodyPr>
          <a:lstStyle/>
          <a:p>
            <a:pPr algn="ctr"/>
            <a:r>
              <a:rPr lang="en-US" dirty="0">
                <a:solidFill>
                  <a:srgbClr val="0070C0"/>
                </a:solidFill>
              </a:rPr>
              <a:t>Outside cell</a:t>
            </a:r>
          </a:p>
        </p:txBody>
      </p:sp>
    </p:spTree>
    <p:extLst>
      <p:ext uri="{BB962C8B-B14F-4D97-AF65-F5344CB8AC3E}">
        <p14:creationId xmlns:p14="http://schemas.microsoft.com/office/powerpoint/2010/main" val="113039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629" y="1676399"/>
            <a:ext cx="7971971" cy="762000"/>
          </a:xfrm>
        </p:spPr>
        <p:txBody>
          <a:bodyPr>
            <a:normAutofit/>
          </a:bodyPr>
          <a:lstStyle/>
          <a:p>
            <a:pPr marL="0" indent="0">
              <a:buNone/>
            </a:pPr>
            <a:r>
              <a:rPr lang="en-US" sz="3600" dirty="0"/>
              <a:t>Extracellular matrix (ECM)</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12</a:t>
            </a:fld>
            <a:endParaRPr lang="en-US"/>
          </a:p>
        </p:txBody>
      </p:sp>
      <p:sp>
        <p:nvSpPr>
          <p:cNvPr id="14" name="TextBox 13"/>
          <p:cNvSpPr txBox="1"/>
          <p:nvPr/>
        </p:nvSpPr>
        <p:spPr>
          <a:xfrm>
            <a:off x="4724400" y="6450687"/>
            <a:ext cx="3733800" cy="276999"/>
          </a:xfrm>
          <a:prstGeom prst="rect">
            <a:avLst/>
          </a:prstGeom>
          <a:noFill/>
        </p:spPr>
        <p:txBody>
          <a:bodyPr wrap="square" rtlCol="0">
            <a:spAutoFit/>
          </a:bodyPr>
          <a:lstStyle/>
          <a:p>
            <a:pPr algn="ctr"/>
            <a:r>
              <a:rPr lang="en-US" sz="1200" dirty="0">
                <a:solidFill>
                  <a:srgbClr val="0070C0"/>
                </a:solidFill>
              </a:rPr>
              <a:t>Figure from Chapter 2.8, Ratner et al., 2004</a:t>
            </a:r>
          </a:p>
        </p:txBody>
      </p:sp>
      <p:sp>
        <p:nvSpPr>
          <p:cNvPr id="15" name="Rectangle 14"/>
          <p:cNvSpPr/>
          <p:nvPr/>
        </p:nvSpPr>
        <p:spPr>
          <a:xfrm>
            <a:off x="400050" y="2552700"/>
            <a:ext cx="7886700" cy="3139321"/>
          </a:xfrm>
          <a:prstGeom prst="rect">
            <a:avLst/>
          </a:prstGeom>
        </p:spPr>
        <p:txBody>
          <a:bodyPr wrap="square">
            <a:spAutoFit/>
          </a:bodyPr>
          <a:lstStyle/>
          <a:p>
            <a:pPr marL="342900" indent="-342900">
              <a:spcAft>
                <a:spcPts val="1200"/>
              </a:spcAft>
              <a:buFont typeface="Arial" panose="020B0604020202020204" pitchFamily="34" charset="0"/>
              <a:buChar char="•"/>
            </a:pPr>
            <a:r>
              <a:rPr lang="en-US" sz="2800" dirty="0"/>
              <a:t>Insoluble networks comprised of several macromolecular components (natural polymers) </a:t>
            </a:r>
          </a:p>
          <a:p>
            <a:pPr marL="342900" indent="-342900">
              <a:spcAft>
                <a:spcPts val="1200"/>
              </a:spcAft>
              <a:buFont typeface="Arial" panose="020B0604020202020204" pitchFamily="34" charset="0"/>
              <a:buChar char="•"/>
            </a:pPr>
            <a:r>
              <a:rPr lang="en-US" sz="2800" dirty="0"/>
              <a:t>Several types have roles in organ development</a:t>
            </a:r>
          </a:p>
          <a:p>
            <a:pPr marL="342900" indent="-342900">
              <a:spcAft>
                <a:spcPts val="1200"/>
              </a:spcAft>
              <a:buFont typeface="Arial" panose="020B0604020202020204" pitchFamily="34" charset="0"/>
              <a:buChar char="•"/>
            </a:pPr>
            <a:r>
              <a:rPr lang="en-US" sz="2800" dirty="0"/>
              <a:t>Studies of synthesized ECM analogs have been evaluated as implants. </a:t>
            </a:r>
          </a:p>
          <a:p>
            <a:pPr>
              <a:spcAft>
                <a:spcPts val="600"/>
              </a:spcAft>
            </a:pPr>
            <a:endParaRPr lang="en-US" sz="2800" dirty="0"/>
          </a:p>
        </p:txBody>
      </p:sp>
    </p:spTree>
    <p:extLst>
      <p:ext uri="{BB962C8B-B14F-4D97-AF65-F5344CB8AC3E}">
        <p14:creationId xmlns:p14="http://schemas.microsoft.com/office/powerpoint/2010/main" val="3779348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3" name="Title 2"/>
          <p:cNvSpPr>
            <a:spLocks noGrp="1"/>
          </p:cNvSpPr>
          <p:nvPr>
            <p:ph type="title"/>
          </p:nvPr>
        </p:nvSpPr>
        <p:spPr>
          <a:xfrm>
            <a:off x="225999" y="1371600"/>
            <a:ext cx="7785887" cy="738924"/>
          </a:xfrm>
        </p:spPr>
        <p:txBody>
          <a:bodyPr>
            <a:noAutofit/>
          </a:bodyPr>
          <a:lstStyle/>
          <a:p>
            <a:pPr algn="l"/>
            <a:r>
              <a:rPr lang="en-US" sz="3200" dirty="0"/>
              <a:t>Proteoglycans in ECM</a:t>
            </a:r>
          </a:p>
        </p:txBody>
      </p:sp>
      <p:sp>
        <p:nvSpPr>
          <p:cNvPr id="2" name="Slide Number Placeholder 1"/>
          <p:cNvSpPr>
            <a:spLocks noGrp="1"/>
          </p:cNvSpPr>
          <p:nvPr>
            <p:ph type="sldNum" sz="quarter" idx="12"/>
          </p:nvPr>
        </p:nvSpPr>
        <p:spPr/>
        <p:txBody>
          <a:bodyPr/>
          <a:lstStyle/>
          <a:p>
            <a:fld id="{52B1C111-4C10-4989-AC3D-144C30367AE1}" type="slidenum">
              <a:rPr lang="en-US" smtClean="0"/>
              <a:t>13</a:t>
            </a:fld>
            <a:endParaRPr lang="en-US" dirty="0"/>
          </a:p>
        </p:txBody>
      </p:sp>
      <p:sp>
        <p:nvSpPr>
          <p:cNvPr id="29" name="TextBox 28"/>
          <p:cNvSpPr txBox="1"/>
          <p:nvPr/>
        </p:nvSpPr>
        <p:spPr>
          <a:xfrm>
            <a:off x="6863106" y="4065327"/>
            <a:ext cx="1981200" cy="830997"/>
          </a:xfrm>
          <a:prstGeom prst="rect">
            <a:avLst/>
          </a:prstGeom>
          <a:noFill/>
        </p:spPr>
        <p:txBody>
          <a:bodyPr wrap="square" rtlCol="0">
            <a:spAutoFit/>
          </a:bodyPr>
          <a:lstStyle/>
          <a:p>
            <a:r>
              <a:rPr lang="en-US" sz="2400" i="1" dirty="0">
                <a:solidFill>
                  <a:srgbClr val="0070C0"/>
                </a:solidFill>
              </a:rPr>
              <a:t>All of these are polymers</a:t>
            </a:r>
          </a:p>
        </p:txBody>
      </p:sp>
      <p:grpSp>
        <p:nvGrpSpPr>
          <p:cNvPr id="31" name="Group 30"/>
          <p:cNvGrpSpPr/>
          <p:nvPr/>
        </p:nvGrpSpPr>
        <p:grpSpPr>
          <a:xfrm>
            <a:off x="1628046" y="2033043"/>
            <a:ext cx="5605463" cy="4415307"/>
            <a:chOff x="1628046" y="2166465"/>
            <a:chExt cx="5605463" cy="4415307"/>
          </a:xfrm>
        </p:grpSpPr>
        <p:grpSp>
          <p:nvGrpSpPr>
            <p:cNvPr id="16" name="Group 2"/>
            <p:cNvGrpSpPr>
              <a:grpSpLocks/>
            </p:cNvGrpSpPr>
            <p:nvPr/>
          </p:nvGrpSpPr>
          <p:grpSpPr bwMode="auto">
            <a:xfrm>
              <a:off x="1628046" y="2166465"/>
              <a:ext cx="5479633" cy="4291181"/>
              <a:chOff x="838" y="847"/>
              <a:chExt cx="3652" cy="3058"/>
            </a:xfrm>
          </p:grpSpPr>
          <p:pic>
            <p:nvPicPr>
              <p:cNvPr id="17" name="Picture 3" descr="06_30bExtracellularMatrix-U"/>
              <p:cNvPicPr>
                <a:picLocks noChangeAspect="1" noChangeArrowheads="1"/>
              </p:cNvPicPr>
              <p:nvPr/>
            </p:nvPicPr>
            <p:blipFill rotWithShape="1">
              <a:blip r:embed="rId4">
                <a:extLst>
                  <a:ext uri="{28A0092B-C50C-407E-A947-70E740481C1C}">
                    <a14:useLocalDpi xmlns:a14="http://schemas.microsoft.com/office/drawing/2010/main" val="0"/>
                  </a:ext>
                </a:extLst>
              </a:blip>
              <a:srcRect t="20479" b="7713"/>
              <a:stretch/>
            </p:blipFill>
            <p:spPr bwMode="auto">
              <a:xfrm>
                <a:off x="1632" y="847"/>
                <a:ext cx="2489" cy="297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4"/>
              <p:cNvSpPr txBox="1">
                <a:spLocks noChangeArrowheads="1"/>
              </p:cNvSpPr>
              <p:nvPr/>
            </p:nvSpPr>
            <p:spPr bwMode="auto">
              <a:xfrm>
                <a:off x="838" y="1423"/>
                <a:ext cx="660"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eaLnBrk="0" hangingPunct="0">
                  <a:lnSpc>
                    <a:spcPct val="90000"/>
                  </a:lnSpc>
                </a:pPr>
                <a:r>
                  <a:rPr lang="en-US" sz="1800" dirty="0">
                    <a:latin typeface="Arial" charset="0"/>
                    <a:ea typeface="ヒラギノ角ゴ Pro W3" pitchFamily="48" charset="-128"/>
                  </a:rPr>
                  <a:t>Protein</a:t>
                </a:r>
              </a:p>
            </p:txBody>
          </p:sp>
          <p:sp>
            <p:nvSpPr>
              <p:cNvPr id="19" name="Text Box 5"/>
              <p:cNvSpPr txBox="1">
                <a:spLocks noChangeArrowheads="1"/>
              </p:cNvSpPr>
              <p:nvPr/>
            </p:nvSpPr>
            <p:spPr bwMode="auto">
              <a:xfrm>
                <a:off x="2903" y="861"/>
                <a:ext cx="1587"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lnSpc>
                    <a:spcPct val="90000"/>
                  </a:lnSpc>
                </a:pPr>
                <a:r>
                  <a:rPr lang="en-US" sz="1800" dirty="0">
                    <a:latin typeface="Arial" charset="0"/>
                    <a:ea typeface="ヒラギノ角ゴ Pro W3" pitchFamily="48" charset="-128"/>
                  </a:rPr>
                  <a:t>Carbohydrates </a:t>
                </a:r>
              </a:p>
              <a:p>
                <a:pPr eaLnBrk="0" hangingPunct="0">
                  <a:lnSpc>
                    <a:spcPct val="90000"/>
                  </a:lnSpc>
                </a:pPr>
                <a:r>
                  <a:rPr lang="en-US" sz="1800" dirty="0">
                    <a:latin typeface="Arial" charset="0"/>
                    <a:ea typeface="ヒラギノ角ゴ Pro W3" pitchFamily="48" charset="-128"/>
                  </a:rPr>
                  <a:t>(chains of saccharides)</a:t>
                </a:r>
              </a:p>
            </p:txBody>
          </p:sp>
          <p:sp>
            <p:nvSpPr>
              <p:cNvPr id="20" name="Text Box 6"/>
              <p:cNvSpPr txBox="1">
                <a:spLocks noChangeArrowheads="1"/>
              </p:cNvSpPr>
              <p:nvPr/>
            </p:nvSpPr>
            <p:spPr bwMode="auto">
              <a:xfrm>
                <a:off x="3540" y="1628"/>
                <a:ext cx="882"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pPr>
                <a:r>
                  <a:rPr lang="en-US" sz="1800" dirty="0">
                    <a:latin typeface="Arial" charset="0"/>
                    <a:ea typeface="ヒラギノ角ゴ Pro W3" pitchFamily="48" charset="-128"/>
                  </a:rPr>
                  <a:t>Core protein</a:t>
                </a:r>
              </a:p>
            </p:txBody>
          </p:sp>
          <p:sp>
            <p:nvSpPr>
              <p:cNvPr id="21" name="Text Box 7"/>
              <p:cNvSpPr txBox="1">
                <a:spLocks noChangeArrowheads="1"/>
              </p:cNvSpPr>
              <p:nvPr/>
            </p:nvSpPr>
            <p:spPr bwMode="auto">
              <a:xfrm>
                <a:off x="2903" y="3166"/>
                <a:ext cx="1424"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lnSpc>
                    <a:spcPct val="90000"/>
                  </a:lnSpc>
                </a:pPr>
                <a:r>
                  <a:rPr lang="en-US" sz="1800" dirty="0">
                    <a:solidFill>
                      <a:srgbClr val="AC9AC2"/>
                    </a:solidFill>
                    <a:latin typeface="Arial" charset="0"/>
                    <a:ea typeface="ヒラギノ角ゴ Pro W3" pitchFamily="48" charset="-128"/>
                  </a:rPr>
                  <a:t>Glycosaminoglycan</a:t>
                </a:r>
              </a:p>
            </p:txBody>
          </p:sp>
          <p:sp>
            <p:nvSpPr>
              <p:cNvPr id="22" name="Text Box 8"/>
              <p:cNvSpPr txBox="1">
                <a:spLocks noChangeArrowheads="1"/>
              </p:cNvSpPr>
              <p:nvPr/>
            </p:nvSpPr>
            <p:spPr bwMode="auto">
              <a:xfrm>
                <a:off x="1661" y="3729"/>
                <a:ext cx="2163"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pPr>
                <a:r>
                  <a:rPr lang="en-US" sz="1800" dirty="0">
                    <a:solidFill>
                      <a:srgbClr val="00B050"/>
                    </a:solidFill>
                    <a:latin typeface="Arial" charset="0"/>
                    <a:ea typeface="ヒラギノ角ゴ Pro W3" pitchFamily="48" charset="-128"/>
                  </a:rPr>
                  <a:t>Proteoglycan complex</a:t>
                </a:r>
              </a:p>
            </p:txBody>
          </p:sp>
          <p:sp>
            <p:nvSpPr>
              <p:cNvPr id="23" name="AutoShape 9"/>
              <p:cNvSpPr>
                <a:spLocks/>
              </p:cNvSpPr>
              <p:nvPr/>
            </p:nvSpPr>
            <p:spPr bwMode="auto">
              <a:xfrm rot="5400000">
                <a:off x="3248" y="2818"/>
                <a:ext cx="168" cy="534"/>
              </a:xfrm>
              <a:prstGeom prst="rightBrace">
                <a:avLst>
                  <a:gd name="adj1" fmla="val 29902"/>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0"/>
              <p:cNvSpPr>
                <a:spLocks noChangeShapeType="1"/>
              </p:cNvSpPr>
              <p:nvPr/>
            </p:nvSpPr>
            <p:spPr bwMode="auto">
              <a:xfrm flipH="1">
                <a:off x="3454" y="1794"/>
                <a:ext cx="290" cy="4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11"/>
              <p:cNvSpPr>
                <a:spLocks noChangeShapeType="1"/>
              </p:cNvSpPr>
              <p:nvPr/>
            </p:nvSpPr>
            <p:spPr bwMode="auto">
              <a:xfrm flipH="1">
                <a:off x="3112" y="1222"/>
                <a:ext cx="130" cy="1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12"/>
              <p:cNvSpPr>
                <a:spLocks noChangeShapeType="1"/>
              </p:cNvSpPr>
              <p:nvPr/>
            </p:nvSpPr>
            <p:spPr bwMode="auto">
              <a:xfrm>
                <a:off x="3239" y="1204"/>
                <a:ext cx="18" cy="10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13"/>
              <p:cNvSpPr>
                <a:spLocks noChangeShapeType="1"/>
              </p:cNvSpPr>
              <p:nvPr/>
            </p:nvSpPr>
            <p:spPr bwMode="auto">
              <a:xfrm flipV="1">
                <a:off x="1498" y="1174"/>
                <a:ext cx="835" cy="33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14"/>
              <p:cNvSpPr>
                <a:spLocks noChangeArrowheads="1"/>
              </p:cNvSpPr>
              <p:nvPr/>
            </p:nvSpPr>
            <p:spPr bwMode="auto">
              <a:xfrm rot="-2394190">
                <a:off x="2171" y="1522"/>
                <a:ext cx="494" cy="33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30" name="Picture 3" descr="06_30bExtracellularMatrix-U"/>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91" t="98013" r="11248" b="693"/>
            <a:stretch/>
          </p:blipFill>
          <p:spPr bwMode="auto">
            <a:xfrm>
              <a:off x="2705573" y="6481684"/>
              <a:ext cx="4527936" cy="1000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1263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14</a:t>
            </a:fld>
            <a:endParaRPr lang="en-US"/>
          </a:p>
        </p:txBody>
      </p:sp>
      <p:sp>
        <p:nvSpPr>
          <p:cNvPr id="14" name="TextBox 13"/>
          <p:cNvSpPr txBox="1"/>
          <p:nvPr/>
        </p:nvSpPr>
        <p:spPr>
          <a:xfrm>
            <a:off x="3382183" y="6356350"/>
            <a:ext cx="3095625" cy="276999"/>
          </a:xfrm>
          <a:prstGeom prst="rect">
            <a:avLst/>
          </a:prstGeom>
          <a:noFill/>
        </p:spPr>
        <p:txBody>
          <a:bodyPr wrap="square" rtlCol="0">
            <a:spAutoFit/>
          </a:bodyPr>
          <a:lstStyle/>
          <a:p>
            <a:pPr algn="r"/>
            <a:r>
              <a:rPr lang="en-US" sz="1200" dirty="0">
                <a:solidFill>
                  <a:srgbClr val="0070C0"/>
                </a:solidFill>
              </a:rPr>
              <a:t>Chapter 2.8, Ratner et al., 2004</a:t>
            </a:r>
          </a:p>
        </p:txBody>
      </p:sp>
      <p:pic>
        <p:nvPicPr>
          <p:cNvPr id="317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24297"/>
          <a:stretch/>
        </p:blipFill>
        <p:spPr bwMode="auto">
          <a:xfrm>
            <a:off x="300485" y="1948545"/>
            <a:ext cx="3814313" cy="384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391025" y="1538574"/>
            <a:ext cx="4324350" cy="1754326"/>
          </a:xfrm>
          <a:prstGeom prst="rect">
            <a:avLst/>
          </a:prstGeom>
          <a:noFill/>
        </p:spPr>
        <p:txBody>
          <a:bodyPr wrap="square" rtlCol="0">
            <a:spAutoFit/>
          </a:bodyPr>
          <a:lstStyle/>
          <a:p>
            <a:r>
              <a:rPr lang="en-US" sz="3600" i="1" dirty="0">
                <a:solidFill>
                  <a:srgbClr val="0070C0"/>
                </a:solidFill>
              </a:rPr>
              <a:t>Glycosaminoglycan </a:t>
            </a:r>
            <a:r>
              <a:rPr lang="en-US" sz="2400" dirty="0"/>
              <a:t>Have repeating disaccharide units (some shown to left) on protein core.</a:t>
            </a:r>
          </a:p>
        </p:txBody>
      </p:sp>
      <p:sp>
        <p:nvSpPr>
          <p:cNvPr id="15" name="TextBox 14"/>
          <p:cNvSpPr txBox="1"/>
          <p:nvPr/>
        </p:nvSpPr>
        <p:spPr>
          <a:xfrm>
            <a:off x="4406120" y="3979254"/>
            <a:ext cx="4143376" cy="1815882"/>
          </a:xfrm>
          <a:prstGeom prst="rect">
            <a:avLst/>
          </a:prstGeom>
          <a:noFill/>
        </p:spPr>
        <p:txBody>
          <a:bodyPr wrap="square" rtlCol="0">
            <a:spAutoFit/>
          </a:bodyPr>
          <a:lstStyle/>
          <a:p>
            <a:r>
              <a:rPr lang="en-US" sz="2400" dirty="0"/>
              <a:t>These molecules are polar. </a:t>
            </a:r>
          </a:p>
          <a:p>
            <a:pPr>
              <a:spcBef>
                <a:spcPts val="1200"/>
              </a:spcBef>
              <a:spcAft>
                <a:spcPts val="1200"/>
              </a:spcAft>
            </a:pPr>
            <a:r>
              <a:rPr lang="en-US" sz="2400" i="1" dirty="0">
                <a:solidFill>
                  <a:srgbClr val="0070C0"/>
                </a:solidFill>
              </a:rPr>
              <a:t>What will that do in the body?</a:t>
            </a:r>
          </a:p>
          <a:p>
            <a:r>
              <a:rPr lang="en-US" sz="2000" dirty="0"/>
              <a:t>Hint: Look at chondroitin sulfate, the most prevalent GAG in body.</a:t>
            </a:r>
            <a:r>
              <a:rPr lang="en-US" sz="2400" i="1" dirty="0">
                <a:solidFill>
                  <a:srgbClr val="0070C0"/>
                </a:solidFill>
              </a:rPr>
              <a:t> </a:t>
            </a:r>
          </a:p>
        </p:txBody>
      </p:sp>
      <p:sp>
        <p:nvSpPr>
          <p:cNvPr id="16" name="TextBox 15"/>
          <p:cNvSpPr txBox="1"/>
          <p:nvPr/>
        </p:nvSpPr>
        <p:spPr>
          <a:xfrm>
            <a:off x="304800" y="5895975"/>
            <a:ext cx="3419475" cy="338554"/>
          </a:xfrm>
          <a:prstGeom prst="rect">
            <a:avLst/>
          </a:prstGeom>
          <a:noFill/>
        </p:spPr>
        <p:txBody>
          <a:bodyPr wrap="square" rtlCol="0">
            <a:spAutoFit/>
          </a:bodyPr>
          <a:lstStyle/>
          <a:p>
            <a:r>
              <a:rPr lang="en-US" sz="1600" i="1" dirty="0">
                <a:solidFill>
                  <a:schemeClr val="accent6">
                    <a:lumMod val="50000"/>
                  </a:schemeClr>
                </a:solidFill>
              </a:rPr>
              <a:t>No need to memorize structures</a:t>
            </a:r>
          </a:p>
        </p:txBody>
      </p:sp>
    </p:spTree>
    <p:extLst>
      <p:ext uri="{BB962C8B-B14F-4D97-AF65-F5344CB8AC3E}">
        <p14:creationId xmlns:p14="http://schemas.microsoft.com/office/powerpoint/2010/main" val="1192542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73063" y="1902375"/>
            <a:ext cx="2785137" cy="2602949"/>
          </a:xfrm>
        </p:spPr>
        <p:txBody>
          <a:bodyPr>
            <a:normAutofit/>
          </a:bodyPr>
          <a:lstStyle/>
          <a:p>
            <a:pPr marL="0" indent="0">
              <a:buNone/>
            </a:pPr>
            <a:r>
              <a:rPr lang="en-US" sz="3600" i="1" dirty="0">
                <a:solidFill>
                  <a:srgbClr val="0070C0"/>
                </a:solidFill>
              </a:rPr>
              <a:t>Pore structures:</a:t>
            </a:r>
          </a:p>
          <a:p>
            <a:pPr marL="0" indent="0">
              <a:buNone/>
            </a:pPr>
            <a:r>
              <a:rPr lang="en-US" sz="3600" dirty="0"/>
              <a:t>collagen-GAG copolymer</a:t>
            </a:r>
          </a:p>
        </p:txBody>
      </p:sp>
      <p:sp>
        <p:nvSpPr>
          <p:cNvPr id="2" name="Slide Number Placeholder 1"/>
          <p:cNvSpPr>
            <a:spLocks noGrp="1"/>
          </p:cNvSpPr>
          <p:nvPr>
            <p:ph type="sldNum" sz="quarter" idx="12"/>
          </p:nvPr>
        </p:nvSpPr>
        <p:spPr/>
        <p:txBody>
          <a:bodyPr/>
          <a:lstStyle/>
          <a:p>
            <a:fld id="{52B1C111-4C10-4989-AC3D-144C30367AE1}" type="slidenum">
              <a:rPr lang="en-US" smtClean="0"/>
              <a:t>15</a:t>
            </a:fld>
            <a:endParaRPr lang="en-US"/>
          </a:p>
        </p:txBody>
      </p:sp>
      <p:sp>
        <p:nvSpPr>
          <p:cNvPr id="14" name="TextBox 13"/>
          <p:cNvSpPr txBox="1"/>
          <p:nvPr/>
        </p:nvSpPr>
        <p:spPr>
          <a:xfrm>
            <a:off x="4724400" y="6450687"/>
            <a:ext cx="3733800" cy="276999"/>
          </a:xfrm>
          <a:prstGeom prst="rect">
            <a:avLst/>
          </a:prstGeom>
          <a:noFill/>
        </p:spPr>
        <p:txBody>
          <a:bodyPr wrap="square" rtlCol="0">
            <a:spAutoFit/>
          </a:bodyPr>
          <a:lstStyle/>
          <a:p>
            <a:pPr algn="r"/>
            <a:r>
              <a:rPr lang="en-US" sz="1200" dirty="0">
                <a:solidFill>
                  <a:srgbClr val="0070C0"/>
                </a:solidFill>
              </a:rPr>
              <a:t>Chapter 2.8, Ratner et al., 2004</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390650"/>
            <a:ext cx="5180540" cy="530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3912076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3" name="Title 2"/>
          <p:cNvSpPr>
            <a:spLocks noGrp="1"/>
          </p:cNvSpPr>
          <p:nvPr>
            <p:ph type="title"/>
          </p:nvPr>
        </p:nvSpPr>
        <p:spPr>
          <a:xfrm>
            <a:off x="225999" y="1371600"/>
            <a:ext cx="7187565" cy="738924"/>
          </a:xfrm>
        </p:spPr>
        <p:txBody>
          <a:bodyPr>
            <a:normAutofit fontScale="90000"/>
          </a:bodyPr>
          <a:lstStyle/>
          <a:p>
            <a:pPr algn="l"/>
            <a:r>
              <a:rPr lang="en-US" dirty="0"/>
              <a:t>Collagen</a:t>
            </a:r>
          </a:p>
        </p:txBody>
      </p:sp>
      <p:sp>
        <p:nvSpPr>
          <p:cNvPr id="2" name="Slide Number Placeholder 1"/>
          <p:cNvSpPr>
            <a:spLocks noGrp="1"/>
          </p:cNvSpPr>
          <p:nvPr>
            <p:ph type="sldNum" sz="quarter" idx="12"/>
          </p:nvPr>
        </p:nvSpPr>
        <p:spPr/>
        <p:txBody>
          <a:bodyPr/>
          <a:lstStyle/>
          <a:p>
            <a:fld id="{52B1C111-4C10-4989-AC3D-144C30367AE1}" type="slidenum">
              <a:rPr lang="en-US" smtClean="0"/>
              <a:t>16</a:t>
            </a:fld>
            <a:endParaRPr lang="en-US"/>
          </a:p>
        </p:txBody>
      </p:sp>
      <p:sp>
        <p:nvSpPr>
          <p:cNvPr id="14" name="TextBox 13"/>
          <p:cNvSpPr txBox="1"/>
          <p:nvPr/>
        </p:nvSpPr>
        <p:spPr>
          <a:xfrm>
            <a:off x="317925" y="6452109"/>
            <a:ext cx="4191000" cy="276225"/>
          </a:xfrm>
          <a:prstGeom prst="rect">
            <a:avLst/>
          </a:prstGeom>
          <a:noFill/>
        </p:spPr>
        <p:txBody>
          <a:bodyPr wrap="square">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fontAlgn="base">
              <a:spcBef>
                <a:spcPct val="0"/>
              </a:spcBef>
              <a:spcAft>
                <a:spcPct val="0"/>
              </a:spcAft>
            </a:pPr>
            <a:r>
              <a:rPr lang="en-US" sz="1200" dirty="0">
                <a:solidFill>
                  <a:srgbClr val="0070C0"/>
                </a:solidFill>
                <a:latin typeface="Calibri" pitchFamily="34" charset="0"/>
                <a:cs typeface="Arial" charset="0"/>
              </a:rPr>
              <a:t>http://www.ncbi.nlm.nih.gov/books/NBK21582/</a:t>
            </a:r>
          </a:p>
        </p:txBody>
      </p:sp>
      <p:pic>
        <p:nvPicPr>
          <p:cNvPr id="15" name="Picture 7" descr="Figure 22-14. Major events in the biosynthesis of fibrous collage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143" y="2286000"/>
            <a:ext cx="5979979" cy="4114800"/>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Brace 15">
            <a:extLst>
              <a:ext uri="{FF2B5EF4-FFF2-40B4-BE49-F238E27FC236}">
                <a16:creationId xmlns:a16="http://schemas.microsoft.com/office/drawing/2014/main" id="{279A693A-947A-4E3A-8675-01534E897796}"/>
              </a:ext>
            </a:extLst>
          </p:cNvPr>
          <p:cNvSpPr/>
          <p:nvPr/>
        </p:nvSpPr>
        <p:spPr>
          <a:xfrm>
            <a:off x="7017488" y="2286000"/>
            <a:ext cx="297712" cy="20520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46C8A27-4524-4E92-8035-9B86B4FF16DE}"/>
              </a:ext>
            </a:extLst>
          </p:cNvPr>
          <p:cNvSpPr txBox="1"/>
          <p:nvPr/>
        </p:nvSpPr>
        <p:spPr>
          <a:xfrm>
            <a:off x="7495953" y="3029398"/>
            <a:ext cx="1084521" cy="523220"/>
          </a:xfrm>
          <a:prstGeom prst="rect">
            <a:avLst/>
          </a:prstGeom>
          <a:noFill/>
        </p:spPr>
        <p:txBody>
          <a:bodyPr wrap="square" rtlCol="0">
            <a:spAutoFit/>
          </a:bodyPr>
          <a:lstStyle/>
          <a:p>
            <a:r>
              <a:rPr lang="en-US" sz="2800" dirty="0">
                <a:solidFill>
                  <a:srgbClr val="DEA900"/>
                </a:solidFill>
              </a:rPr>
              <a:t>Cell</a:t>
            </a:r>
          </a:p>
        </p:txBody>
      </p:sp>
    </p:spTree>
    <p:extLst>
      <p:ext uri="{BB962C8B-B14F-4D97-AF65-F5344CB8AC3E}">
        <p14:creationId xmlns:p14="http://schemas.microsoft.com/office/powerpoint/2010/main" val="2250483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3" name="Title 2"/>
          <p:cNvSpPr>
            <a:spLocks noGrp="1"/>
          </p:cNvSpPr>
          <p:nvPr>
            <p:ph type="title"/>
          </p:nvPr>
        </p:nvSpPr>
        <p:spPr>
          <a:xfrm>
            <a:off x="978217" y="1343761"/>
            <a:ext cx="7187565" cy="738924"/>
          </a:xfrm>
        </p:spPr>
        <p:txBody>
          <a:bodyPr>
            <a:normAutofit fontScale="90000"/>
          </a:bodyPr>
          <a:lstStyle/>
          <a:p>
            <a:r>
              <a:rPr lang="en-US" dirty="0"/>
              <a:t>Multiphoton microscopy</a:t>
            </a:r>
          </a:p>
        </p:txBody>
      </p:sp>
      <p:sp>
        <p:nvSpPr>
          <p:cNvPr id="2" name="Slide Number Placeholder 1"/>
          <p:cNvSpPr>
            <a:spLocks noGrp="1"/>
          </p:cNvSpPr>
          <p:nvPr>
            <p:ph type="sldNum" sz="quarter" idx="12"/>
          </p:nvPr>
        </p:nvSpPr>
        <p:spPr/>
        <p:txBody>
          <a:bodyPr/>
          <a:lstStyle/>
          <a:p>
            <a:fld id="{52B1C111-4C10-4989-AC3D-144C30367AE1}" type="slidenum">
              <a:rPr lang="en-US" smtClean="0"/>
              <a:t>17</a:t>
            </a:fld>
            <a:endParaRPr lang="en-US"/>
          </a:p>
        </p:txBody>
      </p:sp>
      <p:sp>
        <p:nvSpPr>
          <p:cNvPr id="14" name="TextBox 13"/>
          <p:cNvSpPr txBox="1"/>
          <p:nvPr/>
        </p:nvSpPr>
        <p:spPr>
          <a:xfrm>
            <a:off x="317925" y="6452109"/>
            <a:ext cx="4191000" cy="276225"/>
          </a:xfrm>
          <a:prstGeom prst="rect">
            <a:avLst/>
          </a:prstGeom>
          <a:noFill/>
        </p:spPr>
        <p:txBody>
          <a:bodyPr wrap="square">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fontAlgn="base">
              <a:spcBef>
                <a:spcPct val="0"/>
              </a:spcBef>
              <a:spcAft>
                <a:spcPct val="0"/>
              </a:spcAft>
            </a:pPr>
            <a:r>
              <a:rPr lang="en-US" sz="1200" dirty="0">
                <a:solidFill>
                  <a:srgbClr val="0070C0"/>
                </a:solidFill>
                <a:latin typeface="Calibri" pitchFamily="34" charset="0"/>
                <a:cs typeface="Arial" charset="0"/>
              </a:rPr>
              <a:t>Teresa Murray, PhD, 2013, unpublished</a:t>
            </a: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52171" t="28071" r="2951" b="15889"/>
          <a:stretch/>
        </p:blipFill>
        <p:spPr>
          <a:xfrm>
            <a:off x="3493730" y="2125645"/>
            <a:ext cx="4076740" cy="3817955"/>
          </a:xfrm>
          <a:prstGeom prst="rect">
            <a:avLst/>
          </a:prstGeom>
        </p:spPr>
      </p:pic>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l="39380" t="39205" r="39271" b="31321"/>
          <a:stretch/>
        </p:blipFill>
        <p:spPr>
          <a:xfrm rot="5400000">
            <a:off x="732137" y="3270564"/>
            <a:ext cx="1714857" cy="1775635"/>
          </a:xfrm>
          <a:prstGeom prst="rect">
            <a:avLst/>
          </a:prstGeom>
        </p:spPr>
      </p:pic>
      <p:sp>
        <p:nvSpPr>
          <p:cNvPr id="19" name="TextBox 18"/>
          <p:cNvSpPr txBox="1"/>
          <p:nvPr/>
        </p:nvSpPr>
        <p:spPr>
          <a:xfrm>
            <a:off x="3460545" y="6061067"/>
            <a:ext cx="4880567" cy="369332"/>
          </a:xfrm>
          <a:prstGeom prst="rect">
            <a:avLst/>
          </a:prstGeom>
          <a:noFill/>
        </p:spPr>
        <p:txBody>
          <a:bodyPr wrap="square" rtlCol="0">
            <a:spAutoFit/>
          </a:bodyPr>
          <a:lstStyle/>
          <a:p>
            <a:r>
              <a:rPr lang="en-US" dirty="0">
                <a:solidFill>
                  <a:srgbClr val="0070C0"/>
                </a:solidFill>
              </a:rPr>
              <a:t>Ordered biomolecules in bone and muscle</a:t>
            </a:r>
          </a:p>
        </p:txBody>
      </p:sp>
      <p:cxnSp>
        <p:nvCxnSpPr>
          <p:cNvPr id="21" name="Straight Arrow Connector 20"/>
          <p:cNvCxnSpPr/>
          <p:nvPr/>
        </p:nvCxnSpPr>
        <p:spPr>
          <a:xfrm flipH="1" flipV="1">
            <a:off x="5513382" y="4080770"/>
            <a:ext cx="596473" cy="2090914"/>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6220691" y="3300953"/>
            <a:ext cx="917128" cy="291960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6679255" y="3865418"/>
            <a:ext cx="488111" cy="2355144"/>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12680" y="5232910"/>
            <a:ext cx="1972883" cy="707886"/>
          </a:xfrm>
          <a:prstGeom prst="rect">
            <a:avLst/>
          </a:prstGeom>
          <a:noFill/>
        </p:spPr>
        <p:txBody>
          <a:bodyPr wrap="square" rtlCol="0">
            <a:spAutoFit/>
          </a:bodyPr>
          <a:lstStyle/>
          <a:p>
            <a:r>
              <a:rPr lang="en-US" sz="2000" dirty="0"/>
              <a:t>Optically cleared mouse leg</a:t>
            </a:r>
          </a:p>
        </p:txBody>
      </p:sp>
      <p:cxnSp>
        <p:nvCxnSpPr>
          <p:cNvPr id="17" name="Straight Arrow Connector 16">
            <a:extLst>
              <a:ext uri="{FF2B5EF4-FFF2-40B4-BE49-F238E27FC236}">
                <a16:creationId xmlns:a16="http://schemas.microsoft.com/office/drawing/2014/main" id="{87C11EAB-4D29-4585-A5AE-1F28865E2503}"/>
              </a:ext>
            </a:extLst>
          </p:cNvPr>
          <p:cNvCxnSpPr>
            <a:cxnSpLocks/>
          </p:cNvCxnSpPr>
          <p:nvPr/>
        </p:nvCxnSpPr>
        <p:spPr>
          <a:xfrm flipV="1">
            <a:off x="2252854" y="3865418"/>
            <a:ext cx="1776362" cy="7322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074FB1-FCC7-40AF-A95F-E34E5E040BCC}"/>
              </a:ext>
            </a:extLst>
          </p:cNvPr>
          <p:cNvSpPr/>
          <p:nvPr/>
        </p:nvSpPr>
        <p:spPr>
          <a:xfrm>
            <a:off x="1860928" y="3710764"/>
            <a:ext cx="382542" cy="380368"/>
          </a:xfrm>
          <a:prstGeom prst="ellipse">
            <a:avLst/>
          </a:prstGeom>
          <a:noFill/>
          <a:ln w="31750">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1385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30008" y="1473751"/>
            <a:ext cx="4383889" cy="762000"/>
          </a:xfrm>
        </p:spPr>
        <p:txBody>
          <a:bodyPr>
            <a:normAutofit/>
          </a:bodyPr>
          <a:lstStyle/>
          <a:p>
            <a:pPr marL="0" indent="0">
              <a:buNone/>
            </a:pPr>
            <a:r>
              <a:rPr lang="en-US" sz="3600" dirty="0"/>
              <a:t>Collagen degradation</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18</a:t>
            </a:fld>
            <a:endParaRPr lang="en-US"/>
          </a:p>
        </p:txBody>
      </p:sp>
      <p:sp>
        <p:nvSpPr>
          <p:cNvPr id="14" name="TextBox 13"/>
          <p:cNvSpPr txBox="1"/>
          <p:nvPr/>
        </p:nvSpPr>
        <p:spPr>
          <a:xfrm>
            <a:off x="4724400" y="6450687"/>
            <a:ext cx="3733800" cy="276999"/>
          </a:xfrm>
          <a:prstGeom prst="rect">
            <a:avLst/>
          </a:prstGeom>
          <a:noFill/>
        </p:spPr>
        <p:txBody>
          <a:bodyPr wrap="square" rtlCol="0">
            <a:spAutoFit/>
          </a:bodyPr>
          <a:lstStyle/>
          <a:p>
            <a:pPr algn="ctr"/>
            <a:r>
              <a:rPr lang="en-US" sz="1200" dirty="0">
                <a:solidFill>
                  <a:srgbClr val="0070C0"/>
                </a:solidFill>
              </a:rPr>
              <a:t>Figure 2 - cropped, Chapter 2.8, Ratner et al., 2004</a:t>
            </a:r>
          </a:p>
        </p:txBody>
      </p:sp>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257800"/>
            <a:ext cx="54768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629" y="1666874"/>
            <a:ext cx="29146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3771900" y="2571750"/>
            <a:ext cx="4141998" cy="2031325"/>
          </a:xfrm>
          <a:prstGeom prst="rect">
            <a:avLst/>
          </a:prstGeom>
          <a:noFill/>
        </p:spPr>
        <p:txBody>
          <a:bodyPr wrap="square" rtlCol="0">
            <a:spAutoFit/>
          </a:bodyPr>
          <a:lstStyle/>
          <a:p>
            <a:r>
              <a:rPr lang="en-US" dirty="0"/>
              <a:t>Collagen with banded structure (B): </a:t>
            </a:r>
          </a:p>
          <a:p>
            <a:r>
              <a:rPr lang="en-US" i="1" dirty="0">
                <a:solidFill>
                  <a:srgbClr val="0070C0"/>
                </a:solidFill>
              </a:rPr>
              <a:t>What level of protein structure is in the banded part of the collagen?</a:t>
            </a:r>
          </a:p>
          <a:p>
            <a:endParaRPr lang="en-US" dirty="0"/>
          </a:p>
          <a:p>
            <a:r>
              <a:rPr lang="en-US" dirty="0"/>
              <a:t>Collagen partly degraded by low pH (NB):</a:t>
            </a:r>
          </a:p>
          <a:p>
            <a:r>
              <a:rPr lang="en-US" i="1" dirty="0">
                <a:solidFill>
                  <a:srgbClr val="0070C0"/>
                </a:solidFill>
              </a:rPr>
              <a:t>What level of structure is in the NB part?</a:t>
            </a:r>
          </a:p>
          <a:p>
            <a:endParaRPr lang="en-US" dirty="0"/>
          </a:p>
        </p:txBody>
      </p:sp>
    </p:spTree>
    <p:extLst>
      <p:ext uri="{BB962C8B-B14F-4D97-AF65-F5344CB8AC3E}">
        <p14:creationId xmlns:p14="http://schemas.microsoft.com/office/powerpoint/2010/main" val="2889836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629" y="1473751"/>
            <a:ext cx="7703894" cy="762000"/>
          </a:xfrm>
        </p:spPr>
        <p:txBody>
          <a:bodyPr>
            <a:normAutofit/>
          </a:bodyPr>
          <a:lstStyle/>
          <a:p>
            <a:pPr marL="0" indent="0" algn="ctr">
              <a:buNone/>
            </a:pPr>
            <a:r>
              <a:rPr lang="en-US" sz="4000" dirty="0"/>
              <a:t>Elastin</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19</a:t>
            </a:fld>
            <a:endParaRPr lang="en-US"/>
          </a:p>
        </p:txBody>
      </p:sp>
      <p:sp>
        <p:nvSpPr>
          <p:cNvPr id="14" name="TextBox 13"/>
          <p:cNvSpPr txBox="1"/>
          <p:nvPr/>
        </p:nvSpPr>
        <p:spPr>
          <a:xfrm>
            <a:off x="4724400" y="6450687"/>
            <a:ext cx="3733800" cy="276999"/>
          </a:xfrm>
          <a:prstGeom prst="rect">
            <a:avLst/>
          </a:prstGeom>
          <a:noFill/>
        </p:spPr>
        <p:txBody>
          <a:bodyPr wrap="square" rtlCol="0">
            <a:spAutoFit/>
          </a:bodyPr>
          <a:lstStyle/>
          <a:p>
            <a:pPr algn="ctr"/>
            <a:r>
              <a:rPr lang="en-US" sz="1200" dirty="0">
                <a:solidFill>
                  <a:srgbClr val="0070C0"/>
                </a:solidFill>
              </a:rPr>
              <a:t>Figure from Chapter 2.8, Ratner et al., 2004</a:t>
            </a:r>
          </a:p>
        </p:txBody>
      </p:sp>
      <p:sp>
        <p:nvSpPr>
          <p:cNvPr id="16" name="Rectangle 15"/>
          <p:cNvSpPr/>
          <p:nvPr/>
        </p:nvSpPr>
        <p:spPr>
          <a:xfrm>
            <a:off x="759220" y="2323726"/>
            <a:ext cx="7698979" cy="4016484"/>
          </a:xfrm>
          <a:prstGeom prst="rect">
            <a:avLst/>
          </a:prstGeom>
        </p:spPr>
        <p:txBody>
          <a:bodyPr wrap="square">
            <a:spAutoFit/>
          </a:bodyPr>
          <a:lstStyle/>
          <a:p>
            <a:r>
              <a:rPr lang="en-US" sz="2400" dirty="0"/>
              <a:t>Three-dimensional </a:t>
            </a:r>
            <a:r>
              <a:rPr lang="en-US" sz="2400" b="1" dirty="0"/>
              <a:t>cross-linked</a:t>
            </a:r>
            <a:r>
              <a:rPr lang="en-US" sz="2400" dirty="0"/>
              <a:t> network of proteins</a:t>
            </a:r>
          </a:p>
          <a:p>
            <a:r>
              <a:rPr lang="en-US" sz="2400" dirty="0"/>
              <a:t>Highly </a:t>
            </a:r>
            <a:r>
              <a:rPr lang="en-US" sz="2400" b="1" dirty="0"/>
              <a:t>amorphous</a:t>
            </a:r>
          </a:p>
          <a:p>
            <a:r>
              <a:rPr lang="en-US" sz="2400" b="1" dirty="0"/>
              <a:t>Rubbery elasticity</a:t>
            </a:r>
          </a:p>
          <a:p>
            <a:r>
              <a:rPr lang="en-US" sz="2400" dirty="0"/>
              <a:t>One of least soluble proteins in body</a:t>
            </a:r>
          </a:p>
          <a:p>
            <a:endParaRPr lang="en-US" sz="2400" dirty="0"/>
          </a:p>
          <a:p>
            <a:pPr>
              <a:spcAft>
                <a:spcPts val="600"/>
              </a:spcAft>
            </a:pPr>
            <a:r>
              <a:rPr lang="en-US" sz="2400" dirty="0"/>
              <a:t>Extraction: dissolve/degrade adjacent substances</a:t>
            </a:r>
          </a:p>
          <a:p>
            <a:pPr marL="233363" indent="-233363">
              <a:spcAft>
                <a:spcPts val="600"/>
              </a:spcAft>
            </a:pPr>
            <a:r>
              <a:rPr lang="en-US" sz="2400" dirty="0"/>
              <a:t>Mechanical measurements show average of 71-84 amino acid units between cross-links</a:t>
            </a:r>
          </a:p>
          <a:p>
            <a:pPr>
              <a:spcAft>
                <a:spcPts val="600"/>
              </a:spcAft>
            </a:pPr>
            <a:r>
              <a:rPr lang="en-US" sz="2400" dirty="0"/>
              <a:t>Insoluble elastin preparations can be degraded by </a:t>
            </a:r>
            <a:r>
              <a:rPr lang="en-US" sz="2400" dirty="0" err="1"/>
              <a:t>elastase</a:t>
            </a:r>
            <a:endParaRPr lang="en-US" sz="2400" dirty="0"/>
          </a:p>
          <a:p>
            <a:r>
              <a:rPr lang="en-US" sz="2400" dirty="0"/>
              <a:t>Soluble preparations not yet been applied extensively</a:t>
            </a:r>
          </a:p>
        </p:txBody>
      </p:sp>
    </p:spTree>
    <p:extLst>
      <p:ext uri="{BB962C8B-B14F-4D97-AF65-F5344CB8AC3E}">
        <p14:creationId xmlns:p14="http://schemas.microsoft.com/office/powerpoint/2010/main" val="161762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676399"/>
            <a:ext cx="6999497" cy="762000"/>
          </a:xfrm>
        </p:spPr>
        <p:txBody>
          <a:bodyPr>
            <a:normAutofit/>
          </a:bodyPr>
          <a:lstStyle/>
          <a:p>
            <a:pPr marL="0" indent="0">
              <a:buNone/>
            </a:pPr>
            <a:r>
              <a:rPr lang="en-US" sz="4000" dirty="0"/>
              <a:t>Polymers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2</a:t>
            </a:fld>
            <a:endParaRPr lang="en-US" dirty="0"/>
          </a:p>
        </p:txBody>
      </p:sp>
      <p:sp>
        <p:nvSpPr>
          <p:cNvPr id="16" name="TextBox 15"/>
          <p:cNvSpPr txBox="1"/>
          <p:nvPr/>
        </p:nvSpPr>
        <p:spPr>
          <a:xfrm>
            <a:off x="786538" y="2675467"/>
            <a:ext cx="7976462" cy="3877985"/>
          </a:xfrm>
          <a:prstGeom prst="rect">
            <a:avLst/>
          </a:prstGeom>
          <a:noFill/>
        </p:spPr>
        <p:txBody>
          <a:bodyPr wrap="square" rtlCol="0">
            <a:spAutoFit/>
          </a:bodyPr>
          <a:lstStyle/>
          <a:p>
            <a:r>
              <a:rPr lang="en-US" sz="2800" i="1" dirty="0">
                <a:solidFill>
                  <a:srgbClr val="0070C0"/>
                </a:solidFill>
              </a:rPr>
              <a:t>Largest class of biomaterials</a:t>
            </a:r>
          </a:p>
          <a:p>
            <a:r>
              <a:rPr lang="en-US" sz="1000" dirty="0"/>
              <a:t>	</a:t>
            </a:r>
          </a:p>
          <a:p>
            <a:r>
              <a:rPr lang="en-US" sz="2800" dirty="0"/>
              <a:t>	poly = many</a:t>
            </a:r>
          </a:p>
          <a:p>
            <a:r>
              <a:rPr lang="en-US" sz="2800" dirty="0"/>
              <a:t>	</a:t>
            </a:r>
            <a:r>
              <a:rPr lang="en-US" sz="2800" dirty="0" err="1"/>
              <a:t>mer</a:t>
            </a:r>
            <a:r>
              <a:rPr lang="en-US" sz="2800" dirty="0"/>
              <a:t> = unit, single unit called a “monomer”</a:t>
            </a:r>
          </a:p>
          <a:p>
            <a:r>
              <a:rPr lang="en-US" sz="2800" dirty="0"/>
              <a:t>	polymer = many units</a:t>
            </a:r>
          </a:p>
          <a:p>
            <a:endParaRPr lang="en-US" sz="1200" dirty="0"/>
          </a:p>
          <a:p>
            <a:r>
              <a:rPr lang="en-US" sz="2800" dirty="0"/>
              <a:t>Plastic, rubber, proteins and other molecule chains </a:t>
            </a:r>
            <a:r>
              <a:rPr lang="en-US" sz="2400" dirty="0"/>
              <a:t>(&gt; 1000 units) </a:t>
            </a:r>
            <a:r>
              <a:rPr lang="en-US" sz="2800" dirty="0"/>
              <a:t>are all polymers.</a:t>
            </a:r>
          </a:p>
          <a:p>
            <a:r>
              <a:rPr lang="en-US" sz="2800" dirty="0"/>
              <a:t>Relatively low melting point &amp; low density v. metals</a:t>
            </a:r>
          </a:p>
          <a:p>
            <a:r>
              <a:rPr lang="en-US" sz="2800" dirty="0"/>
              <a:t>Mainly non-metal atoms</a:t>
            </a:r>
          </a:p>
        </p:txBody>
      </p:sp>
    </p:spTree>
    <p:extLst>
      <p:ext uri="{BB962C8B-B14F-4D97-AF65-F5344CB8AC3E}">
        <p14:creationId xmlns:p14="http://schemas.microsoft.com/office/powerpoint/2010/main" val="3904900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20</a:t>
            </a:fld>
            <a:endParaRPr 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10" y="2028870"/>
            <a:ext cx="8984520" cy="393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724400" y="6450687"/>
            <a:ext cx="3733800" cy="276999"/>
          </a:xfrm>
          <a:prstGeom prst="rect">
            <a:avLst/>
          </a:prstGeom>
          <a:noFill/>
        </p:spPr>
        <p:txBody>
          <a:bodyPr wrap="square" rtlCol="0">
            <a:spAutoFit/>
          </a:bodyPr>
          <a:lstStyle/>
          <a:p>
            <a:pPr algn="ctr"/>
            <a:r>
              <a:rPr lang="en-US" sz="1200" dirty="0">
                <a:solidFill>
                  <a:srgbClr val="0070C0"/>
                </a:solidFill>
              </a:rPr>
              <a:t>Figure from Chapter 2.8, Ratner et al., 2004</a:t>
            </a:r>
          </a:p>
        </p:txBody>
      </p:sp>
      <p:sp>
        <p:nvSpPr>
          <p:cNvPr id="17" name="Rectangle 16"/>
          <p:cNvSpPr/>
          <p:nvPr/>
        </p:nvSpPr>
        <p:spPr>
          <a:xfrm>
            <a:off x="1694478" y="3228239"/>
            <a:ext cx="7415952" cy="170941"/>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94478" y="4387488"/>
            <a:ext cx="7415952" cy="209453"/>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694478" y="3588854"/>
            <a:ext cx="7415952" cy="391639"/>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94478" y="5380338"/>
            <a:ext cx="7415952" cy="432065"/>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87D38F-23FA-4CBA-B918-3AA044128FCC}"/>
              </a:ext>
            </a:extLst>
          </p:cNvPr>
          <p:cNvSpPr/>
          <p:nvPr/>
        </p:nvSpPr>
        <p:spPr>
          <a:xfrm>
            <a:off x="1694478" y="5122791"/>
            <a:ext cx="7415952" cy="209453"/>
          </a:xfrm>
          <a:prstGeom prst="rect">
            <a:avLst/>
          </a:prstGeom>
          <a:solidFill>
            <a:srgbClr val="FFFF00">
              <a:alpha val="12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223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702" y="1700467"/>
            <a:ext cx="6923298" cy="762000"/>
          </a:xfrm>
        </p:spPr>
        <p:txBody>
          <a:bodyPr>
            <a:normAutofit fontScale="92500"/>
          </a:bodyPr>
          <a:lstStyle/>
          <a:p>
            <a:pPr marL="0" indent="0" algn="ctr">
              <a:buNone/>
            </a:pPr>
            <a:r>
              <a:rPr lang="en-US" sz="4000" dirty="0"/>
              <a:t>Manmade polymer </a:t>
            </a:r>
            <a:r>
              <a:rPr lang="en-US" sz="4000" i="1" u="sng" dirty="0"/>
              <a:t>arrangements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21</a:t>
            </a:fld>
            <a:endParaRPr lang="en-US"/>
          </a:p>
        </p:txBody>
      </p:sp>
      <p:sp>
        <p:nvSpPr>
          <p:cNvPr id="16" name="Text Box 4"/>
          <p:cNvSpPr txBox="1">
            <a:spLocks noChangeArrowheads="1"/>
          </p:cNvSpPr>
          <p:nvPr/>
        </p:nvSpPr>
        <p:spPr bwMode="auto">
          <a:xfrm>
            <a:off x="1100137" y="6311222"/>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dirty="0"/>
              <a:t>© 2014 C. M. Agrawal, J. L. Ong, M. R. </a:t>
            </a:r>
            <a:r>
              <a:rPr lang="en-US" altLang="en-US" sz="1400" dirty="0" err="1"/>
              <a:t>Appleford</a:t>
            </a:r>
            <a:r>
              <a:rPr lang="en-US" altLang="en-US" sz="1400" dirty="0"/>
              <a:t> and G. Mani </a:t>
            </a:r>
          </a:p>
        </p:txBody>
      </p:sp>
      <p:pic>
        <p:nvPicPr>
          <p:cNvPr id="1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0456" y="2871303"/>
            <a:ext cx="3230563" cy="2958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3"/>
          <p:cNvSpPr>
            <a:spLocks noChangeArrowheads="1"/>
          </p:cNvSpPr>
          <p:nvPr/>
        </p:nvSpPr>
        <p:spPr bwMode="auto">
          <a:xfrm>
            <a:off x="6248399" y="6280643"/>
            <a:ext cx="11079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600" dirty="0"/>
              <a:t>Figure 6.3</a:t>
            </a:r>
          </a:p>
        </p:txBody>
      </p:sp>
    </p:spTree>
    <p:extLst>
      <p:ext uri="{BB962C8B-B14F-4D97-AF65-F5344CB8AC3E}">
        <p14:creationId xmlns:p14="http://schemas.microsoft.com/office/powerpoint/2010/main" val="1719983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3" y="-62066"/>
            <a:ext cx="9144793" cy="2078916"/>
          </a:xfrm>
          <a:prstGeom prst="rect">
            <a:avLst/>
          </a:prstGeom>
        </p:spPr>
      </p:pic>
      <p:sp>
        <p:nvSpPr>
          <p:cNvPr id="29699" name="Rectangle 3"/>
          <p:cNvSpPr>
            <a:spLocks noGrp="1" noChangeArrowheads="1"/>
          </p:cNvSpPr>
          <p:nvPr>
            <p:ph type="body" idx="1"/>
          </p:nvPr>
        </p:nvSpPr>
        <p:spPr>
          <a:xfrm>
            <a:off x="417513" y="1716505"/>
            <a:ext cx="7705725" cy="4233445"/>
          </a:xfrm>
        </p:spPr>
        <p:txBody>
          <a:bodyPr>
            <a:normAutofit/>
          </a:bodyPr>
          <a:lstStyle/>
          <a:p>
            <a:pPr marL="0" indent="0" eaLnBrk="1" hangingPunct="1">
              <a:buNone/>
            </a:pPr>
            <a:r>
              <a:rPr lang="en-GB" altLang="en-US" sz="2400" b="1" u="sng" dirty="0"/>
              <a:t>Thermoplastics:</a:t>
            </a:r>
            <a:r>
              <a:rPr lang="en-GB" altLang="en-US" sz="2400" dirty="0"/>
              <a:t> </a:t>
            </a:r>
            <a:r>
              <a:rPr lang="en-GB" altLang="en-US" sz="2400" b="1" dirty="0">
                <a:solidFill>
                  <a:srgbClr val="3366FF"/>
                </a:solidFill>
              </a:rPr>
              <a:t>Plastic</a:t>
            </a:r>
            <a:r>
              <a:rPr lang="en-GB" altLang="en-US" sz="2400" dirty="0"/>
              <a:t>, mainly due to flexibility of -C-C-</a:t>
            </a:r>
          </a:p>
          <a:p>
            <a:pPr marL="0" indent="0" eaLnBrk="1" hangingPunct="1">
              <a:buNone/>
            </a:pPr>
            <a:endParaRPr lang="en-GB" altLang="en-US" sz="2400" b="1" u="sng" dirty="0"/>
          </a:p>
          <a:p>
            <a:pPr marL="0" indent="0" eaLnBrk="1" hangingPunct="1">
              <a:buNone/>
            </a:pPr>
            <a:endParaRPr lang="en-GB" altLang="en-US" sz="2400" b="1" u="sng" dirty="0"/>
          </a:p>
          <a:p>
            <a:pPr marL="0" indent="0" eaLnBrk="1" hangingPunct="1">
              <a:buNone/>
            </a:pPr>
            <a:r>
              <a:rPr lang="en-GB" altLang="en-US" sz="2400" b="1" u="sng" dirty="0"/>
              <a:t>Elastomers (rubbers)</a:t>
            </a:r>
            <a:r>
              <a:rPr lang="en-GB" altLang="en-US" sz="2400" dirty="0"/>
              <a:t>: </a:t>
            </a:r>
            <a:r>
              <a:rPr lang="en-GB" altLang="en-US" sz="2400" b="1" dirty="0">
                <a:solidFill>
                  <a:srgbClr val="3366FF"/>
                </a:solidFill>
              </a:rPr>
              <a:t>Elastic</a:t>
            </a:r>
            <a:r>
              <a:rPr lang="en-GB" altLang="en-US" sz="2400" dirty="0"/>
              <a:t>. Low density of cross-links act as micro-springs</a:t>
            </a:r>
            <a:endParaRPr lang="en-GB" altLang="en-US" sz="2400" b="1" u="sng" dirty="0"/>
          </a:p>
          <a:p>
            <a:pPr marL="0" indent="0" eaLnBrk="1" hangingPunct="1">
              <a:buNone/>
            </a:pPr>
            <a:endParaRPr lang="en-GB" altLang="en-US" sz="2400" b="1" u="sng" dirty="0"/>
          </a:p>
          <a:p>
            <a:pPr marL="0" indent="0" eaLnBrk="1" hangingPunct="1">
              <a:buNone/>
            </a:pPr>
            <a:endParaRPr lang="en-GB" altLang="en-US" sz="800" b="1" u="sng" dirty="0"/>
          </a:p>
          <a:p>
            <a:pPr marL="0" indent="0" eaLnBrk="1" hangingPunct="1">
              <a:buNone/>
            </a:pPr>
            <a:endParaRPr lang="en-GB" altLang="en-US" sz="2400" b="1" u="sng" dirty="0"/>
          </a:p>
          <a:p>
            <a:pPr marL="0" indent="0" eaLnBrk="1" hangingPunct="1">
              <a:buNone/>
            </a:pPr>
            <a:r>
              <a:rPr lang="en-GB" altLang="en-US" sz="2400" b="1" u="sng" dirty="0"/>
              <a:t>Thermosets</a:t>
            </a:r>
            <a:r>
              <a:rPr lang="en-GB" altLang="en-US" sz="2400" dirty="0"/>
              <a:t>: </a:t>
            </a:r>
            <a:r>
              <a:rPr lang="en-GB" altLang="en-US" sz="2400" b="1" dirty="0">
                <a:solidFill>
                  <a:srgbClr val="3366FF"/>
                </a:solidFill>
              </a:rPr>
              <a:t>Hard &amp; Brittle</a:t>
            </a:r>
            <a:r>
              <a:rPr lang="en-GB" altLang="en-US" sz="2400" dirty="0"/>
              <a:t>. High density of cross-links confer rigidity.</a:t>
            </a:r>
          </a:p>
        </p:txBody>
      </p:sp>
      <p:grpSp>
        <p:nvGrpSpPr>
          <p:cNvPr id="29701" name="Group 13"/>
          <p:cNvGrpSpPr>
            <a:grpSpLocks/>
          </p:cNvGrpSpPr>
          <p:nvPr/>
        </p:nvGrpSpPr>
        <p:grpSpPr bwMode="auto">
          <a:xfrm>
            <a:off x="3534842" y="3633787"/>
            <a:ext cx="2441575" cy="1295400"/>
            <a:chOff x="3239" y="2049"/>
            <a:chExt cx="1630" cy="861"/>
          </a:xfrm>
        </p:grpSpPr>
        <p:pic>
          <p:nvPicPr>
            <p:cNvPr id="2970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 y="2049"/>
              <a:ext cx="1630"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Freeform 10"/>
            <p:cNvSpPr>
              <a:spLocks/>
            </p:cNvSpPr>
            <p:nvPr/>
          </p:nvSpPr>
          <p:spPr bwMode="auto">
            <a:xfrm>
              <a:off x="3852" y="2257"/>
              <a:ext cx="257" cy="247"/>
            </a:xfrm>
            <a:custGeom>
              <a:avLst/>
              <a:gdLst>
                <a:gd name="T0" fmla="*/ 5 w 284"/>
                <a:gd name="T1" fmla="*/ 0 h 202"/>
                <a:gd name="T2" fmla="*/ 14 w 284"/>
                <a:gd name="T3" fmla="*/ 4256 h 202"/>
                <a:gd name="T4" fmla="*/ 5 w 284"/>
                <a:gd name="T5" fmla="*/ 8330 h 202"/>
                <a:gd name="T6" fmla="*/ 11 w 284"/>
                <a:gd name="T7" fmla="*/ 12721 h 202"/>
                <a:gd name="T8" fmla="*/ 16 w 284"/>
                <a:gd name="T9" fmla="*/ 15555 h 202"/>
                <a:gd name="T10" fmla="*/ 5 w 284"/>
                <a:gd name="T11" fmla="*/ 18276 h 202"/>
                <a:gd name="T12" fmla="*/ 16 w 284"/>
                <a:gd name="T13" fmla="*/ 22471 h 202"/>
                <a:gd name="T14" fmla="*/ 5 w 284"/>
                <a:gd name="T15" fmla="*/ 23914 h 202"/>
                <a:gd name="T16" fmla="*/ 5 w 284"/>
                <a:gd name="T17" fmla="*/ 26600 h 202"/>
                <a:gd name="T18" fmla="*/ 9 w 284"/>
                <a:gd name="T19" fmla="*/ 29323 h 202"/>
                <a:gd name="T20" fmla="*/ 16 w 284"/>
                <a:gd name="T21" fmla="*/ 3080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4"/>
                <a:gd name="T34" fmla="*/ 0 h 202"/>
                <a:gd name="T35" fmla="*/ 284 w 284"/>
                <a:gd name="T36" fmla="*/ 202 h 2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4" h="202">
                  <a:moveTo>
                    <a:pt x="43" y="0"/>
                  </a:moveTo>
                  <a:cubicBezTo>
                    <a:pt x="91" y="10"/>
                    <a:pt x="131" y="21"/>
                    <a:pt x="180" y="28"/>
                  </a:cubicBezTo>
                  <a:cubicBezTo>
                    <a:pt x="284" y="61"/>
                    <a:pt x="67" y="47"/>
                    <a:pt x="25" y="55"/>
                  </a:cubicBezTo>
                  <a:cubicBezTo>
                    <a:pt x="162" y="102"/>
                    <a:pt x="0" y="50"/>
                    <a:pt x="134" y="83"/>
                  </a:cubicBezTo>
                  <a:cubicBezTo>
                    <a:pt x="153" y="88"/>
                    <a:pt x="189" y="101"/>
                    <a:pt x="189" y="101"/>
                  </a:cubicBezTo>
                  <a:cubicBezTo>
                    <a:pt x="137" y="118"/>
                    <a:pt x="72" y="90"/>
                    <a:pt x="25" y="119"/>
                  </a:cubicBezTo>
                  <a:cubicBezTo>
                    <a:pt x="12" y="127"/>
                    <a:pt x="187" y="147"/>
                    <a:pt x="189" y="147"/>
                  </a:cubicBezTo>
                  <a:cubicBezTo>
                    <a:pt x="134" y="150"/>
                    <a:pt x="79" y="145"/>
                    <a:pt x="25" y="156"/>
                  </a:cubicBezTo>
                  <a:cubicBezTo>
                    <a:pt x="14" y="158"/>
                    <a:pt x="42" y="170"/>
                    <a:pt x="52" y="174"/>
                  </a:cubicBezTo>
                  <a:cubicBezTo>
                    <a:pt x="70" y="182"/>
                    <a:pt x="88" y="190"/>
                    <a:pt x="107" y="192"/>
                  </a:cubicBezTo>
                  <a:cubicBezTo>
                    <a:pt x="137" y="195"/>
                    <a:pt x="198" y="202"/>
                    <a:pt x="198" y="20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8" name="Freeform 11"/>
            <p:cNvSpPr>
              <a:spLocks/>
            </p:cNvSpPr>
            <p:nvPr/>
          </p:nvSpPr>
          <p:spPr bwMode="auto">
            <a:xfrm>
              <a:off x="3546" y="2509"/>
              <a:ext cx="257" cy="210"/>
            </a:xfrm>
            <a:custGeom>
              <a:avLst/>
              <a:gdLst>
                <a:gd name="T0" fmla="*/ 5 w 284"/>
                <a:gd name="T1" fmla="*/ 0 h 202"/>
                <a:gd name="T2" fmla="*/ 14 w 284"/>
                <a:gd name="T3" fmla="*/ 70 h 202"/>
                <a:gd name="T4" fmla="*/ 5 w 284"/>
                <a:gd name="T5" fmla="*/ 142 h 202"/>
                <a:gd name="T6" fmla="*/ 11 w 284"/>
                <a:gd name="T7" fmla="*/ 218 h 202"/>
                <a:gd name="T8" fmla="*/ 16 w 284"/>
                <a:gd name="T9" fmla="*/ 265 h 202"/>
                <a:gd name="T10" fmla="*/ 5 w 284"/>
                <a:gd name="T11" fmla="*/ 316 h 202"/>
                <a:gd name="T12" fmla="*/ 16 w 284"/>
                <a:gd name="T13" fmla="*/ 389 h 202"/>
                <a:gd name="T14" fmla="*/ 5 w 284"/>
                <a:gd name="T15" fmla="*/ 409 h 202"/>
                <a:gd name="T16" fmla="*/ 5 w 284"/>
                <a:gd name="T17" fmla="*/ 458 h 202"/>
                <a:gd name="T18" fmla="*/ 9 w 284"/>
                <a:gd name="T19" fmla="*/ 509 h 202"/>
                <a:gd name="T20" fmla="*/ 16 w 284"/>
                <a:gd name="T21" fmla="*/ 531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4"/>
                <a:gd name="T34" fmla="*/ 0 h 202"/>
                <a:gd name="T35" fmla="*/ 284 w 284"/>
                <a:gd name="T36" fmla="*/ 202 h 2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4" h="202">
                  <a:moveTo>
                    <a:pt x="43" y="0"/>
                  </a:moveTo>
                  <a:cubicBezTo>
                    <a:pt x="91" y="10"/>
                    <a:pt x="131" y="21"/>
                    <a:pt x="180" y="28"/>
                  </a:cubicBezTo>
                  <a:cubicBezTo>
                    <a:pt x="284" y="61"/>
                    <a:pt x="67" y="47"/>
                    <a:pt x="25" y="55"/>
                  </a:cubicBezTo>
                  <a:cubicBezTo>
                    <a:pt x="162" y="102"/>
                    <a:pt x="0" y="50"/>
                    <a:pt x="134" y="83"/>
                  </a:cubicBezTo>
                  <a:cubicBezTo>
                    <a:pt x="153" y="88"/>
                    <a:pt x="189" y="101"/>
                    <a:pt x="189" y="101"/>
                  </a:cubicBezTo>
                  <a:cubicBezTo>
                    <a:pt x="137" y="118"/>
                    <a:pt x="72" y="90"/>
                    <a:pt x="25" y="119"/>
                  </a:cubicBezTo>
                  <a:cubicBezTo>
                    <a:pt x="12" y="127"/>
                    <a:pt x="187" y="147"/>
                    <a:pt x="189" y="147"/>
                  </a:cubicBezTo>
                  <a:cubicBezTo>
                    <a:pt x="134" y="150"/>
                    <a:pt x="79" y="145"/>
                    <a:pt x="25" y="156"/>
                  </a:cubicBezTo>
                  <a:cubicBezTo>
                    <a:pt x="14" y="158"/>
                    <a:pt x="42" y="170"/>
                    <a:pt x="52" y="174"/>
                  </a:cubicBezTo>
                  <a:cubicBezTo>
                    <a:pt x="70" y="182"/>
                    <a:pt x="88" y="190"/>
                    <a:pt x="107" y="192"/>
                  </a:cubicBezTo>
                  <a:cubicBezTo>
                    <a:pt x="137" y="195"/>
                    <a:pt x="198" y="202"/>
                    <a:pt x="198" y="20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9" name="Freeform 12"/>
            <p:cNvSpPr>
              <a:spLocks/>
            </p:cNvSpPr>
            <p:nvPr/>
          </p:nvSpPr>
          <p:spPr bwMode="auto">
            <a:xfrm>
              <a:off x="4291" y="2496"/>
              <a:ext cx="257" cy="192"/>
            </a:xfrm>
            <a:custGeom>
              <a:avLst/>
              <a:gdLst>
                <a:gd name="T0" fmla="*/ 5 w 284"/>
                <a:gd name="T1" fmla="*/ 0 h 202"/>
                <a:gd name="T2" fmla="*/ 14 w 284"/>
                <a:gd name="T3" fmla="*/ 10 h 202"/>
                <a:gd name="T4" fmla="*/ 5 w 284"/>
                <a:gd name="T5" fmla="*/ 16 h 202"/>
                <a:gd name="T6" fmla="*/ 11 w 284"/>
                <a:gd name="T7" fmla="*/ 24 h 202"/>
                <a:gd name="T8" fmla="*/ 16 w 284"/>
                <a:gd name="T9" fmla="*/ 28 h 202"/>
                <a:gd name="T10" fmla="*/ 5 w 284"/>
                <a:gd name="T11" fmla="*/ 33 h 202"/>
                <a:gd name="T12" fmla="*/ 16 w 284"/>
                <a:gd name="T13" fmla="*/ 42 h 202"/>
                <a:gd name="T14" fmla="*/ 5 w 284"/>
                <a:gd name="T15" fmla="*/ 44 h 202"/>
                <a:gd name="T16" fmla="*/ 5 w 284"/>
                <a:gd name="T17" fmla="*/ 49 h 202"/>
                <a:gd name="T18" fmla="*/ 9 w 284"/>
                <a:gd name="T19" fmla="*/ 54 h 202"/>
                <a:gd name="T20" fmla="*/ 16 w 284"/>
                <a:gd name="T21" fmla="*/ 57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4"/>
                <a:gd name="T34" fmla="*/ 0 h 202"/>
                <a:gd name="T35" fmla="*/ 284 w 284"/>
                <a:gd name="T36" fmla="*/ 202 h 2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4" h="202">
                  <a:moveTo>
                    <a:pt x="43" y="0"/>
                  </a:moveTo>
                  <a:cubicBezTo>
                    <a:pt x="91" y="10"/>
                    <a:pt x="131" y="21"/>
                    <a:pt x="180" y="28"/>
                  </a:cubicBezTo>
                  <a:cubicBezTo>
                    <a:pt x="284" y="61"/>
                    <a:pt x="67" y="47"/>
                    <a:pt x="25" y="55"/>
                  </a:cubicBezTo>
                  <a:cubicBezTo>
                    <a:pt x="162" y="102"/>
                    <a:pt x="0" y="50"/>
                    <a:pt x="134" y="83"/>
                  </a:cubicBezTo>
                  <a:cubicBezTo>
                    <a:pt x="153" y="88"/>
                    <a:pt x="189" y="101"/>
                    <a:pt x="189" y="101"/>
                  </a:cubicBezTo>
                  <a:cubicBezTo>
                    <a:pt x="137" y="118"/>
                    <a:pt x="72" y="90"/>
                    <a:pt x="25" y="119"/>
                  </a:cubicBezTo>
                  <a:cubicBezTo>
                    <a:pt x="12" y="127"/>
                    <a:pt x="187" y="147"/>
                    <a:pt x="189" y="147"/>
                  </a:cubicBezTo>
                  <a:cubicBezTo>
                    <a:pt x="134" y="150"/>
                    <a:pt x="79" y="145"/>
                    <a:pt x="25" y="156"/>
                  </a:cubicBezTo>
                  <a:cubicBezTo>
                    <a:pt x="14" y="158"/>
                    <a:pt x="42" y="170"/>
                    <a:pt x="52" y="174"/>
                  </a:cubicBezTo>
                  <a:cubicBezTo>
                    <a:pt x="70" y="182"/>
                    <a:pt x="88" y="190"/>
                    <a:pt x="107" y="192"/>
                  </a:cubicBezTo>
                  <a:cubicBezTo>
                    <a:pt x="137" y="195"/>
                    <a:pt x="198" y="202"/>
                    <a:pt x="198" y="20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29702" name="Picture 21" descr="leg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7253" y="5412649"/>
            <a:ext cx="15875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162" y="2199770"/>
            <a:ext cx="16224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075" y="5472907"/>
            <a:ext cx="130651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417272" y="6351515"/>
            <a:ext cx="45123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dirty="0">
                <a:solidFill>
                  <a:schemeClr val="bg1">
                    <a:lumMod val="50000"/>
                  </a:schemeClr>
                </a:solidFill>
              </a:rPr>
              <a:t>Chen and Thouas, Chap 4</a:t>
            </a:r>
          </a:p>
        </p:txBody>
      </p:sp>
    </p:spTree>
    <p:extLst>
      <p:ext uri="{BB962C8B-B14F-4D97-AF65-F5344CB8AC3E}">
        <p14:creationId xmlns:p14="http://schemas.microsoft.com/office/powerpoint/2010/main" val="181440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2"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23</a:t>
            </a:fld>
            <a:endParaRPr lang="en-US"/>
          </a:p>
        </p:txBody>
      </p:sp>
      <p:sp>
        <p:nvSpPr>
          <p:cNvPr id="16" name="TextBox 15"/>
          <p:cNvSpPr txBox="1"/>
          <p:nvPr/>
        </p:nvSpPr>
        <p:spPr>
          <a:xfrm>
            <a:off x="786538" y="1515533"/>
            <a:ext cx="6985000" cy="4955203"/>
          </a:xfrm>
          <a:prstGeom prst="rect">
            <a:avLst/>
          </a:prstGeom>
          <a:noFill/>
        </p:spPr>
        <p:txBody>
          <a:bodyPr wrap="square" rtlCol="0">
            <a:spAutoFit/>
          </a:bodyPr>
          <a:lstStyle/>
          <a:p>
            <a:r>
              <a:rPr lang="en-US" sz="3200" i="1" dirty="0">
                <a:solidFill>
                  <a:srgbClr val="0070C0"/>
                </a:solidFill>
              </a:rPr>
              <a:t>Advantages of manmade polymers</a:t>
            </a:r>
          </a:p>
          <a:p>
            <a:r>
              <a:rPr lang="en-US" sz="2800" dirty="0"/>
              <a:t>Density close to natural tissues (~1 g/cm</a:t>
            </a:r>
            <a:r>
              <a:rPr lang="en-US" sz="2800" baseline="30000" dirty="0"/>
              <a:t>3</a:t>
            </a:r>
            <a:r>
              <a:rPr lang="en-US" sz="2800" dirty="0"/>
              <a:t>)</a:t>
            </a:r>
          </a:p>
          <a:p>
            <a:r>
              <a:rPr lang="en-US" sz="2800" dirty="0"/>
              <a:t>Similarities to biopolymers</a:t>
            </a:r>
          </a:p>
          <a:p>
            <a:pPr marL="744538"/>
            <a:r>
              <a:rPr lang="en-US" sz="2800" dirty="0"/>
              <a:t>long chains of repeating units	</a:t>
            </a:r>
          </a:p>
          <a:p>
            <a:pPr marL="744538"/>
            <a:r>
              <a:rPr lang="en-US" sz="2800" dirty="0"/>
              <a:t>relative flexibility (versus ceramic &amp; metal)</a:t>
            </a:r>
          </a:p>
          <a:p>
            <a:r>
              <a:rPr lang="en-US" sz="3200" i="1" dirty="0">
                <a:solidFill>
                  <a:srgbClr val="0070C0"/>
                </a:solidFill>
              </a:rPr>
              <a:t>Disadvantages</a:t>
            </a:r>
          </a:p>
          <a:p>
            <a:r>
              <a:rPr lang="en-US" sz="2800" dirty="0"/>
              <a:t>Low modulus and viscoelastic behavior </a:t>
            </a:r>
          </a:p>
          <a:p>
            <a:pPr marL="744538"/>
            <a:r>
              <a:rPr lang="en-US" sz="2800" dirty="0"/>
              <a:t>poor load-bearing properties</a:t>
            </a:r>
          </a:p>
          <a:p>
            <a:r>
              <a:rPr lang="en-US" sz="2800" dirty="0"/>
              <a:t>Degrade</a:t>
            </a:r>
          </a:p>
          <a:p>
            <a:r>
              <a:rPr lang="en-US" sz="2800" dirty="0"/>
              <a:t>Processing impurities can leach</a:t>
            </a:r>
          </a:p>
        </p:txBody>
      </p:sp>
    </p:spTree>
    <p:extLst>
      <p:ext uri="{BB962C8B-B14F-4D97-AF65-F5344CB8AC3E}">
        <p14:creationId xmlns:p14="http://schemas.microsoft.com/office/powerpoint/2010/main" val="3144878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68" r="16052" b="64020"/>
          <a:stretch/>
        </p:blipFill>
        <p:spPr bwMode="auto">
          <a:xfrm>
            <a:off x="456670" y="2824346"/>
            <a:ext cx="8216543" cy="190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85557" y="1426032"/>
            <a:ext cx="7703894" cy="762000"/>
          </a:xfrm>
        </p:spPr>
        <p:txBody>
          <a:bodyPr>
            <a:normAutofit/>
          </a:bodyPr>
          <a:lstStyle/>
          <a:p>
            <a:pPr marL="0" indent="0">
              <a:buNone/>
            </a:pPr>
            <a:r>
              <a:rPr lang="en-US" sz="4000" dirty="0"/>
              <a:t>Addition polymerization</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a:xfrm>
            <a:off x="6553200" y="6185586"/>
            <a:ext cx="2133600" cy="365125"/>
          </a:xfrm>
        </p:spPr>
        <p:txBody>
          <a:bodyPr/>
          <a:lstStyle/>
          <a:p>
            <a:fld id="{52B1C111-4C10-4989-AC3D-144C30367AE1}" type="slidenum">
              <a:rPr lang="en-US" smtClean="0"/>
              <a:t>24</a:t>
            </a:fld>
            <a:endParaRPr lang="en-US"/>
          </a:p>
        </p:txBody>
      </p:sp>
      <p:sp>
        <p:nvSpPr>
          <p:cNvPr id="15" name="TextBox 14"/>
          <p:cNvSpPr txBox="1"/>
          <p:nvPr/>
        </p:nvSpPr>
        <p:spPr>
          <a:xfrm>
            <a:off x="5067300" y="6396336"/>
            <a:ext cx="2971800" cy="276999"/>
          </a:xfrm>
          <a:prstGeom prst="rect">
            <a:avLst/>
          </a:prstGeom>
          <a:noFill/>
        </p:spPr>
        <p:txBody>
          <a:bodyPr wrap="square" rtlCol="0">
            <a:spAutoFit/>
          </a:bodyPr>
          <a:lstStyle/>
          <a:p>
            <a:pPr algn="ctr"/>
            <a:r>
              <a:rPr lang="en-US" sz="1200" dirty="0">
                <a:solidFill>
                  <a:srgbClr val="0070C0"/>
                </a:solidFill>
              </a:rPr>
              <a:t>Figures from Chapter 2.2, Ratner et al., 2004</a:t>
            </a:r>
          </a:p>
        </p:txBody>
      </p:sp>
      <p:sp>
        <p:nvSpPr>
          <p:cNvPr id="14" name="TextBox 13"/>
          <p:cNvSpPr txBox="1"/>
          <p:nvPr/>
        </p:nvSpPr>
        <p:spPr>
          <a:xfrm>
            <a:off x="533400" y="4904602"/>
            <a:ext cx="7935686" cy="830997"/>
          </a:xfrm>
          <a:prstGeom prst="rect">
            <a:avLst/>
          </a:prstGeom>
          <a:noFill/>
        </p:spPr>
        <p:txBody>
          <a:bodyPr wrap="square" rtlCol="0">
            <a:spAutoFit/>
          </a:bodyPr>
          <a:lstStyle/>
          <a:p>
            <a:r>
              <a:rPr lang="en-US" sz="2400" dirty="0">
                <a:solidFill>
                  <a:srgbClr val="0070C0"/>
                </a:solidFill>
              </a:rPr>
              <a:t>Addition, or free radical  polymerization, occurs by free radical, anion, cation, or stereospecific catalyst</a:t>
            </a:r>
          </a:p>
        </p:txBody>
      </p:sp>
    </p:spTree>
    <p:extLst>
      <p:ext uri="{BB962C8B-B14F-4D97-AF65-F5344CB8AC3E}">
        <p14:creationId xmlns:p14="http://schemas.microsoft.com/office/powerpoint/2010/main" val="103271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74" t="38468" r="1710" b="12479"/>
          <a:stretch/>
        </p:blipFill>
        <p:spPr bwMode="auto">
          <a:xfrm>
            <a:off x="304800" y="2656115"/>
            <a:ext cx="8601993" cy="2340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85557" y="1415146"/>
            <a:ext cx="7703894" cy="762000"/>
          </a:xfrm>
        </p:spPr>
        <p:txBody>
          <a:bodyPr>
            <a:normAutofit/>
          </a:bodyPr>
          <a:lstStyle/>
          <a:p>
            <a:pPr marL="0" indent="0">
              <a:buNone/>
            </a:pPr>
            <a:r>
              <a:rPr lang="en-US" sz="4000" dirty="0"/>
              <a:t>Condensation polymerization</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a:xfrm>
            <a:off x="6553200" y="6185586"/>
            <a:ext cx="2133600" cy="365125"/>
          </a:xfrm>
        </p:spPr>
        <p:txBody>
          <a:bodyPr/>
          <a:lstStyle/>
          <a:p>
            <a:fld id="{52B1C111-4C10-4989-AC3D-144C30367AE1}" type="slidenum">
              <a:rPr lang="en-US" smtClean="0"/>
              <a:t>25</a:t>
            </a:fld>
            <a:endParaRPr lang="en-US"/>
          </a:p>
        </p:txBody>
      </p:sp>
      <p:sp>
        <p:nvSpPr>
          <p:cNvPr id="15" name="TextBox 14"/>
          <p:cNvSpPr txBox="1"/>
          <p:nvPr/>
        </p:nvSpPr>
        <p:spPr>
          <a:xfrm>
            <a:off x="5122598" y="6488669"/>
            <a:ext cx="2971800" cy="276999"/>
          </a:xfrm>
          <a:prstGeom prst="rect">
            <a:avLst/>
          </a:prstGeom>
          <a:noFill/>
        </p:spPr>
        <p:txBody>
          <a:bodyPr wrap="square" rtlCol="0">
            <a:spAutoFit/>
          </a:bodyPr>
          <a:lstStyle/>
          <a:p>
            <a:pPr algn="ctr"/>
            <a:r>
              <a:rPr lang="en-US" sz="1200" dirty="0">
                <a:solidFill>
                  <a:srgbClr val="0070C0"/>
                </a:solidFill>
              </a:rPr>
              <a:t>Figures from Chapter 2.2, Ratner et al., 2004</a:t>
            </a:r>
          </a:p>
        </p:txBody>
      </p:sp>
      <p:sp>
        <p:nvSpPr>
          <p:cNvPr id="17" name="TextBox 16"/>
          <p:cNvSpPr txBox="1"/>
          <p:nvPr/>
        </p:nvSpPr>
        <p:spPr>
          <a:xfrm>
            <a:off x="422273" y="5306734"/>
            <a:ext cx="6533698" cy="461665"/>
          </a:xfrm>
          <a:prstGeom prst="rect">
            <a:avLst/>
          </a:prstGeom>
          <a:noFill/>
        </p:spPr>
        <p:txBody>
          <a:bodyPr wrap="square" rtlCol="0">
            <a:spAutoFit/>
          </a:bodyPr>
          <a:lstStyle/>
          <a:p>
            <a:r>
              <a:rPr lang="en-US" sz="2400" dirty="0">
                <a:solidFill>
                  <a:srgbClr val="0070C0"/>
                </a:solidFill>
              </a:rPr>
              <a:t>Water or other small molecule released</a:t>
            </a:r>
          </a:p>
        </p:txBody>
      </p:sp>
    </p:spTree>
    <p:extLst>
      <p:ext uri="{BB962C8B-B14F-4D97-AF65-F5344CB8AC3E}">
        <p14:creationId xmlns:p14="http://schemas.microsoft.com/office/powerpoint/2010/main" val="105832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004" y="1676399"/>
            <a:ext cx="7714796" cy="559351"/>
          </a:xfrm>
        </p:spPr>
        <p:txBody>
          <a:bodyPr>
            <a:normAutofit fontScale="77500" lnSpcReduction="20000"/>
          </a:bodyPr>
          <a:lstStyle/>
          <a:p>
            <a:pPr marL="0" indent="0">
              <a:buNone/>
            </a:pPr>
            <a:r>
              <a:rPr lang="en-US" sz="4000" dirty="0"/>
              <a:t>Common monomers in biomaterial polymers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26</a:t>
            </a:fld>
            <a:endParaRPr lang="en-US"/>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438400"/>
            <a:ext cx="421005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4724400" y="6400800"/>
            <a:ext cx="3581400" cy="276999"/>
          </a:xfrm>
          <a:prstGeom prst="rect">
            <a:avLst/>
          </a:prstGeom>
          <a:noFill/>
        </p:spPr>
        <p:txBody>
          <a:bodyPr wrap="square" rtlCol="0">
            <a:spAutoFit/>
          </a:bodyPr>
          <a:lstStyle/>
          <a:p>
            <a:pPr algn="ctr"/>
            <a:r>
              <a:rPr lang="en-US" sz="1200" dirty="0">
                <a:solidFill>
                  <a:srgbClr val="0070C0"/>
                </a:solidFill>
              </a:rPr>
              <a:t>Adapted from Fig. 5, Chapter 2.2, Ratner et al., 2004</a:t>
            </a:r>
          </a:p>
        </p:txBody>
      </p:sp>
      <p:sp>
        <p:nvSpPr>
          <p:cNvPr id="18" name="Rectangle 17"/>
          <p:cNvSpPr/>
          <p:nvPr/>
        </p:nvSpPr>
        <p:spPr>
          <a:xfrm>
            <a:off x="1722408" y="4724400"/>
            <a:ext cx="1752600" cy="457200"/>
          </a:xfrm>
          <a:prstGeom prst="rect">
            <a:avLst/>
          </a:prstGeom>
          <a:solidFill>
            <a:srgbClr val="FFFF00">
              <a:alpha val="20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057650" y="4738328"/>
            <a:ext cx="1752600" cy="457200"/>
          </a:xfrm>
          <a:prstGeom prst="rect">
            <a:avLst/>
          </a:prstGeom>
          <a:solidFill>
            <a:srgbClr val="FFFF00">
              <a:alpha val="20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71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004" y="1600199"/>
            <a:ext cx="7703894" cy="635551"/>
          </a:xfrm>
        </p:spPr>
        <p:txBody>
          <a:bodyPr>
            <a:normAutofit fontScale="77500" lnSpcReduction="20000"/>
          </a:bodyPr>
          <a:lstStyle/>
          <a:p>
            <a:pPr marL="0" indent="0">
              <a:buNone/>
            </a:pPr>
            <a:r>
              <a:rPr lang="en-US" sz="4000" dirty="0"/>
              <a:t>Common monomers in biomaterial polymers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27</a:t>
            </a:fld>
            <a:endParaRPr lang="en-US"/>
          </a:p>
        </p:txBody>
      </p:sp>
      <p:sp>
        <p:nvSpPr>
          <p:cNvPr id="15" name="TextBox 14"/>
          <p:cNvSpPr txBox="1"/>
          <p:nvPr/>
        </p:nvSpPr>
        <p:spPr>
          <a:xfrm>
            <a:off x="4724400" y="6400800"/>
            <a:ext cx="3581400" cy="276999"/>
          </a:xfrm>
          <a:prstGeom prst="rect">
            <a:avLst/>
          </a:prstGeom>
          <a:noFill/>
        </p:spPr>
        <p:txBody>
          <a:bodyPr wrap="square" rtlCol="0">
            <a:spAutoFit/>
          </a:bodyPr>
          <a:lstStyle/>
          <a:p>
            <a:pPr algn="ctr"/>
            <a:r>
              <a:rPr lang="en-US" sz="1200" dirty="0">
                <a:solidFill>
                  <a:srgbClr val="0070C0"/>
                </a:solidFill>
              </a:rPr>
              <a:t>Adapted from Fig. 5, Chapter 2.2, Ratner et al., 2004</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32" y="2394858"/>
            <a:ext cx="8519643" cy="1820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045" y="4495799"/>
            <a:ext cx="6837626" cy="1426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435432" y="3532311"/>
            <a:ext cx="2460171" cy="457200"/>
          </a:xfrm>
          <a:prstGeom prst="rect">
            <a:avLst/>
          </a:prstGeom>
          <a:solidFill>
            <a:srgbClr val="FFFF00">
              <a:alpha val="20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722919" y="3543197"/>
            <a:ext cx="1426027" cy="457200"/>
          </a:xfrm>
          <a:prstGeom prst="rect">
            <a:avLst/>
          </a:prstGeom>
          <a:solidFill>
            <a:srgbClr val="FFFF00">
              <a:alpha val="20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73714" y="2618012"/>
            <a:ext cx="747027" cy="687163"/>
          </a:xfrm>
          <a:prstGeom prst="rect">
            <a:avLst/>
          </a:prstGeom>
          <a:solidFill>
            <a:srgbClr val="FFFF00">
              <a:alpha val="20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71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29" y="2667000"/>
            <a:ext cx="8604229"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990600" y="1473750"/>
            <a:ext cx="5562600" cy="595147"/>
          </a:xfrm>
        </p:spPr>
        <p:txBody>
          <a:bodyPr>
            <a:normAutofit fontScale="92500" lnSpcReduction="20000"/>
          </a:bodyPr>
          <a:lstStyle/>
          <a:p>
            <a:pPr marL="0" indent="0" algn="ctr">
              <a:buNone/>
            </a:pPr>
            <a:r>
              <a:rPr lang="en-US" sz="4000" dirty="0"/>
              <a:t>Basic polymer structures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28</a:t>
            </a:fld>
            <a:endParaRPr lang="en-US"/>
          </a:p>
        </p:txBody>
      </p:sp>
      <p:sp>
        <p:nvSpPr>
          <p:cNvPr id="15" name="TextBox 14"/>
          <p:cNvSpPr txBox="1"/>
          <p:nvPr/>
        </p:nvSpPr>
        <p:spPr>
          <a:xfrm>
            <a:off x="5334000" y="6478432"/>
            <a:ext cx="2971800" cy="276999"/>
          </a:xfrm>
          <a:prstGeom prst="rect">
            <a:avLst/>
          </a:prstGeom>
          <a:noFill/>
        </p:spPr>
        <p:txBody>
          <a:bodyPr wrap="square" rtlCol="0">
            <a:spAutoFit/>
          </a:bodyPr>
          <a:lstStyle/>
          <a:p>
            <a:pPr algn="ctr"/>
            <a:r>
              <a:rPr lang="en-US" sz="1200" dirty="0">
                <a:solidFill>
                  <a:srgbClr val="0070C0"/>
                </a:solidFill>
              </a:rPr>
              <a:t>Figures from Chapter 2.2, Ratner et al., 2004</a:t>
            </a:r>
          </a:p>
        </p:txBody>
      </p:sp>
      <p:sp>
        <p:nvSpPr>
          <p:cNvPr id="14" name="TextBox 13"/>
          <p:cNvSpPr txBox="1"/>
          <p:nvPr/>
        </p:nvSpPr>
        <p:spPr>
          <a:xfrm>
            <a:off x="1295400" y="1965865"/>
            <a:ext cx="4893733" cy="646331"/>
          </a:xfrm>
          <a:prstGeom prst="rect">
            <a:avLst/>
          </a:prstGeom>
          <a:noFill/>
        </p:spPr>
        <p:txBody>
          <a:bodyPr wrap="square" rtlCol="0">
            <a:spAutoFit/>
          </a:bodyPr>
          <a:lstStyle/>
          <a:p>
            <a:r>
              <a:rPr lang="en-US" i="1" dirty="0">
                <a:solidFill>
                  <a:srgbClr val="0070C0"/>
                </a:solidFill>
              </a:rPr>
              <a:t>Linear and graft polymers</a:t>
            </a:r>
          </a:p>
          <a:p>
            <a:r>
              <a:rPr lang="en-US" i="1" dirty="0" err="1">
                <a:solidFill>
                  <a:srgbClr val="0070C0"/>
                </a:solidFill>
              </a:rPr>
              <a:t>Homopolymers</a:t>
            </a:r>
            <a:r>
              <a:rPr lang="en-US" i="1" dirty="0">
                <a:solidFill>
                  <a:srgbClr val="0070C0"/>
                </a:solidFill>
              </a:rPr>
              <a:t>, copolymers and block copolymers</a:t>
            </a:r>
          </a:p>
        </p:txBody>
      </p:sp>
    </p:spTree>
    <p:extLst>
      <p:ext uri="{BB962C8B-B14F-4D97-AF65-F5344CB8AC3E}">
        <p14:creationId xmlns:p14="http://schemas.microsoft.com/office/powerpoint/2010/main" val="103271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73751"/>
            <a:ext cx="7304298" cy="762000"/>
          </a:xfrm>
        </p:spPr>
        <p:txBody>
          <a:bodyPr>
            <a:normAutofit/>
          </a:bodyPr>
          <a:lstStyle/>
          <a:p>
            <a:pPr marL="0" indent="0">
              <a:buNone/>
            </a:pPr>
            <a:r>
              <a:rPr lang="en-US" sz="4000" dirty="0"/>
              <a:t>PGA – PLA Copolymer</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29</a:t>
            </a:fld>
            <a:endParaRPr lang="en-US"/>
          </a:p>
        </p:txBody>
      </p:sp>
      <p:sp>
        <p:nvSpPr>
          <p:cNvPr id="14" name="TextBox 13"/>
          <p:cNvSpPr txBox="1"/>
          <p:nvPr/>
        </p:nvSpPr>
        <p:spPr>
          <a:xfrm>
            <a:off x="594180" y="6426679"/>
            <a:ext cx="5029200" cy="276999"/>
          </a:xfrm>
          <a:prstGeom prst="rect">
            <a:avLst/>
          </a:prstGeom>
          <a:noFill/>
        </p:spPr>
        <p:txBody>
          <a:bodyPr wrap="square" rtlCol="0">
            <a:spAutoFit/>
          </a:bodyPr>
          <a:lstStyle/>
          <a:p>
            <a:r>
              <a:rPr lang="en-US" sz="1200" dirty="0">
                <a:solidFill>
                  <a:srgbClr val="0070C0"/>
                </a:solidFill>
              </a:rPr>
              <a:t>Chemical diagram adapted from Fig. 6, Chapter 2.2, Ratner et al., 2004</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09792"/>
            <a:ext cx="8628152"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94504" y="4571988"/>
            <a:ext cx="7954419" cy="1600438"/>
          </a:xfrm>
          <a:prstGeom prst="rect">
            <a:avLst/>
          </a:prstGeom>
          <a:noFill/>
        </p:spPr>
        <p:txBody>
          <a:bodyPr wrap="square" rtlCol="0">
            <a:spAutoFit/>
          </a:bodyPr>
          <a:lstStyle/>
          <a:p>
            <a:r>
              <a:rPr lang="en-US" sz="2800" dirty="0"/>
              <a:t>Absorbable suture, </a:t>
            </a:r>
            <a:r>
              <a:rPr lang="en-US" sz="2800" dirty="0" err="1"/>
              <a:t>Vicryl</a:t>
            </a:r>
            <a:r>
              <a:rPr lang="en-US" sz="2800" dirty="0"/>
              <a:t>®:      90% PGA and 10% PLA</a:t>
            </a:r>
          </a:p>
          <a:p>
            <a:r>
              <a:rPr lang="en-US" sz="2800" dirty="0"/>
              <a:t>Drug delivery and scaffolds:     50% PGA and 50% PLA</a:t>
            </a:r>
          </a:p>
          <a:p>
            <a:r>
              <a:rPr lang="en-US" sz="2800" dirty="0"/>
              <a:t>Also some screws, as shown </a:t>
            </a:r>
          </a:p>
          <a:p>
            <a:r>
              <a:rPr lang="en-US" sz="1400" i="1" dirty="0">
                <a:solidFill>
                  <a:srgbClr val="0070C0"/>
                </a:solidFill>
              </a:rPr>
              <a:t>Agrawal et al., 2014 textbook (pages 150 - 151)</a:t>
            </a:r>
          </a:p>
        </p:txBody>
      </p:sp>
      <p:pic>
        <p:nvPicPr>
          <p:cNvPr id="17"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6252" t="14425" r="7657" b="16323"/>
          <a:stretch/>
        </p:blipFill>
        <p:spPr bwMode="auto">
          <a:xfrm>
            <a:off x="5236028" y="5660798"/>
            <a:ext cx="1861457" cy="66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27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a:t>
            </a:fld>
            <a:endParaRPr lang="en-US"/>
          </a:p>
        </p:txBody>
      </p:sp>
      <p:sp>
        <p:nvSpPr>
          <p:cNvPr id="20" name="TextBox 19"/>
          <p:cNvSpPr txBox="1"/>
          <p:nvPr/>
        </p:nvSpPr>
        <p:spPr>
          <a:xfrm>
            <a:off x="4836543" y="5791200"/>
            <a:ext cx="3505200" cy="276225"/>
          </a:xfrm>
          <a:prstGeom prst="rect">
            <a:avLst/>
          </a:prstGeom>
          <a:noFill/>
        </p:spPr>
        <p:txBody>
          <a:bodyPr wrap="square">
            <a:spAutoFit/>
          </a:bodyPr>
          <a:lstStyle/>
          <a:p>
            <a:pPr fontAlgn="auto">
              <a:spcBef>
                <a:spcPts val="0"/>
              </a:spcBef>
              <a:spcAft>
                <a:spcPts val="0"/>
              </a:spcAft>
              <a:defRPr/>
            </a:pPr>
            <a:r>
              <a:rPr lang="en-US" sz="1200" dirty="0">
                <a:solidFill>
                  <a:srgbClr val="0070C0"/>
                </a:solidFill>
                <a:latin typeface="+mn-lt"/>
                <a:cs typeface="+mn-cs"/>
              </a:rPr>
              <a:t>Fig. 9.7, </a:t>
            </a:r>
            <a:r>
              <a:rPr lang="en-US" sz="1200" dirty="0" err="1">
                <a:solidFill>
                  <a:srgbClr val="0070C0"/>
                </a:solidFill>
                <a:latin typeface="+mn-lt"/>
                <a:cs typeface="+mn-cs"/>
              </a:rPr>
              <a:t>Temenoff</a:t>
            </a:r>
            <a:r>
              <a:rPr lang="en-US" sz="1200" dirty="0">
                <a:solidFill>
                  <a:srgbClr val="0070C0"/>
                </a:solidFill>
                <a:latin typeface="+mn-lt"/>
                <a:cs typeface="+mn-cs"/>
              </a:rPr>
              <a:t> and </a:t>
            </a:r>
            <a:r>
              <a:rPr lang="en-US" sz="1200" dirty="0" err="1">
                <a:solidFill>
                  <a:srgbClr val="0070C0"/>
                </a:solidFill>
                <a:latin typeface="+mn-lt"/>
                <a:cs typeface="+mn-cs"/>
              </a:rPr>
              <a:t>Mikos</a:t>
            </a:r>
            <a:r>
              <a:rPr lang="en-US" sz="1200" dirty="0">
                <a:solidFill>
                  <a:srgbClr val="0070C0"/>
                </a:solidFill>
                <a:latin typeface="+mn-lt"/>
                <a:cs typeface="+mn-cs"/>
              </a:rPr>
              <a:t> (2008) Biomaterials text</a:t>
            </a:r>
          </a:p>
        </p:txBody>
      </p:sp>
      <p:pic>
        <p:nvPicPr>
          <p:cNvPr id="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543" y="2740250"/>
            <a:ext cx="3469257" cy="286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
          <p:cNvSpPr>
            <a:spLocks noChangeArrowheads="1"/>
          </p:cNvSpPr>
          <p:nvPr/>
        </p:nvSpPr>
        <p:spPr bwMode="auto">
          <a:xfrm>
            <a:off x="4479925" y="3048000"/>
            <a:ext cx="184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4400">
              <a:solidFill>
                <a:schemeClr val="tx2"/>
              </a:solidFill>
            </a:endParaRPr>
          </a:p>
        </p:txBody>
      </p:sp>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70" y="1371600"/>
            <a:ext cx="3048000" cy="837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980" y="2209354"/>
            <a:ext cx="2971800" cy="284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7">
            <a:extLst>
              <a:ext uri="{28A0092B-C50C-407E-A947-70E740481C1C}">
                <a14:useLocalDpi xmlns:a14="http://schemas.microsoft.com/office/drawing/2010/main" val="0"/>
              </a:ext>
            </a:extLst>
          </a:blip>
          <a:srcRect r="1031"/>
          <a:stretch>
            <a:fillRect/>
          </a:stretch>
        </p:blipFill>
        <p:spPr bwMode="auto">
          <a:xfrm>
            <a:off x="418470" y="2580391"/>
            <a:ext cx="3200400" cy="176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470" y="4419600"/>
            <a:ext cx="3221227"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2479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23" y="1524000"/>
            <a:ext cx="8643771" cy="5155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30</a:t>
            </a:fld>
            <a:endParaRPr lang="en-US"/>
          </a:p>
        </p:txBody>
      </p:sp>
      <p:sp>
        <p:nvSpPr>
          <p:cNvPr id="15" name="TextBox 14"/>
          <p:cNvSpPr txBox="1"/>
          <p:nvPr/>
        </p:nvSpPr>
        <p:spPr>
          <a:xfrm>
            <a:off x="2100670" y="6030685"/>
            <a:ext cx="2971800" cy="276999"/>
          </a:xfrm>
          <a:prstGeom prst="rect">
            <a:avLst/>
          </a:prstGeom>
          <a:noFill/>
        </p:spPr>
        <p:txBody>
          <a:bodyPr wrap="square" rtlCol="0">
            <a:spAutoFit/>
          </a:bodyPr>
          <a:lstStyle/>
          <a:p>
            <a:pPr algn="ctr"/>
            <a:r>
              <a:rPr lang="en-US" sz="1200" dirty="0">
                <a:solidFill>
                  <a:srgbClr val="0070C0"/>
                </a:solidFill>
              </a:rPr>
              <a:t>Figures from Chapter 2.2, Ratner et al., 2004</a:t>
            </a:r>
          </a:p>
        </p:txBody>
      </p:sp>
      <p:sp>
        <p:nvSpPr>
          <p:cNvPr id="3" name="TextBox 2"/>
          <p:cNvSpPr txBox="1"/>
          <p:nvPr/>
        </p:nvSpPr>
        <p:spPr>
          <a:xfrm>
            <a:off x="3777343" y="1364890"/>
            <a:ext cx="3918857" cy="1200329"/>
          </a:xfrm>
          <a:prstGeom prst="rect">
            <a:avLst/>
          </a:prstGeom>
          <a:noFill/>
        </p:spPr>
        <p:txBody>
          <a:bodyPr wrap="square" rtlCol="0">
            <a:spAutoFit/>
          </a:bodyPr>
          <a:lstStyle/>
          <a:p>
            <a:r>
              <a:rPr lang="en-US" sz="2400" i="1" dirty="0">
                <a:solidFill>
                  <a:srgbClr val="0070C0"/>
                </a:solidFill>
              </a:rPr>
              <a:t>Hydrogen bonding (A) </a:t>
            </a:r>
            <a:r>
              <a:rPr lang="en-US" sz="2400" dirty="0">
                <a:solidFill>
                  <a:srgbClr val="0070C0"/>
                </a:solidFill>
              </a:rPr>
              <a:t>and</a:t>
            </a:r>
            <a:r>
              <a:rPr lang="en-US" sz="2400" i="1" dirty="0">
                <a:solidFill>
                  <a:srgbClr val="0070C0"/>
                </a:solidFill>
              </a:rPr>
              <a:t> counter ions (B) </a:t>
            </a:r>
            <a:r>
              <a:rPr lang="en-US" sz="2400" dirty="0">
                <a:solidFill>
                  <a:srgbClr val="0070C0"/>
                </a:solidFill>
              </a:rPr>
              <a:t>hold some chains in place</a:t>
            </a:r>
          </a:p>
        </p:txBody>
      </p:sp>
    </p:spTree>
    <p:extLst>
      <p:ext uri="{BB962C8B-B14F-4D97-AF65-F5344CB8AC3E}">
        <p14:creationId xmlns:p14="http://schemas.microsoft.com/office/powerpoint/2010/main" val="103271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29" y="1752600"/>
            <a:ext cx="5882371" cy="167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52400" y="1219200"/>
            <a:ext cx="7703894" cy="762000"/>
          </a:xfrm>
        </p:spPr>
        <p:txBody>
          <a:bodyPr>
            <a:normAutofit/>
          </a:bodyPr>
          <a:lstStyle/>
          <a:p>
            <a:pPr marL="0" indent="0">
              <a:buNone/>
            </a:pPr>
            <a:r>
              <a:rPr lang="en-US" sz="4000" dirty="0"/>
              <a:t>Silicones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31</a:t>
            </a:fld>
            <a:endParaRPr lang="en-US" dirty="0"/>
          </a:p>
        </p:txBody>
      </p:sp>
      <p:sp>
        <p:nvSpPr>
          <p:cNvPr id="16" name="TextBox 15"/>
          <p:cNvSpPr txBox="1"/>
          <p:nvPr/>
        </p:nvSpPr>
        <p:spPr>
          <a:xfrm>
            <a:off x="5334000" y="6400800"/>
            <a:ext cx="2971800" cy="276999"/>
          </a:xfrm>
          <a:prstGeom prst="rect">
            <a:avLst/>
          </a:prstGeom>
          <a:noFill/>
        </p:spPr>
        <p:txBody>
          <a:bodyPr wrap="square" rtlCol="0">
            <a:spAutoFit/>
          </a:bodyPr>
          <a:lstStyle/>
          <a:p>
            <a:pPr algn="ctr"/>
            <a:r>
              <a:rPr lang="en-US" sz="1200" dirty="0">
                <a:solidFill>
                  <a:srgbClr val="0070C0"/>
                </a:solidFill>
              </a:rPr>
              <a:t>Figures from Chapter 2.3, Ratner et al., 2004</a:t>
            </a:r>
          </a:p>
        </p:txBody>
      </p:sp>
      <p:pic>
        <p:nvPicPr>
          <p:cNvPr id="16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665220"/>
            <a:ext cx="4941639" cy="183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1261" y="3886200"/>
            <a:ext cx="251187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943598" y="5867400"/>
            <a:ext cx="2971801" cy="461665"/>
          </a:xfrm>
          <a:prstGeom prst="rect">
            <a:avLst/>
          </a:prstGeom>
          <a:noFill/>
        </p:spPr>
        <p:txBody>
          <a:bodyPr wrap="square" rtlCol="0">
            <a:spAutoFit/>
          </a:bodyPr>
          <a:lstStyle/>
          <a:p>
            <a:pPr algn="ctr"/>
            <a:r>
              <a:rPr lang="en-US" sz="2400" dirty="0"/>
              <a:t>One of many forms</a:t>
            </a:r>
          </a:p>
        </p:txBody>
      </p:sp>
      <p:cxnSp>
        <p:nvCxnSpPr>
          <p:cNvPr id="17" name="Straight Arrow Connector 16"/>
          <p:cNvCxnSpPr/>
          <p:nvPr/>
        </p:nvCxnSpPr>
        <p:spPr>
          <a:xfrm flipH="1">
            <a:off x="3352800" y="3200401"/>
            <a:ext cx="685800" cy="457199"/>
          </a:xfrm>
          <a:prstGeom prst="straightConnector1">
            <a:avLst/>
          </a:prstGeom>
          <a:ln w="317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1215" y="5581471"/>
            <a:ext cx="4771571" cy="1200329"/>
          </a:xfrm>
          <a:prstGeom prst="rect">
            <a:avLst/>
          </a:prstGeom>
          <a:noFill/>
        </p:spPr>
        <p:txBody>
          <a:bodyPr wrap="square" rtlCol="0">
            <a:spAutoFit/>
          </a:bodyPr>
          <a:lstStyle/>
          <a:p>
            <a:r>
              <a:rPr lang="en-US" sz="2400" dirty="0"/>
              <a:t>Crosslinking chains creates 3D network, changes properties (e.g., E and thermal stability).</a:t>
            </a:r>
          </a:p>
        </p:txBody>
      </p:sp>
      <p:cxnSp>
        <p:nvCxnSpPr>
          <p:cNvPr id="21" name="Straight Connector 20"/>
          <p:cNvCxnSpPr/>
          <p:nvPr/>
        </p:nvCxnSpPr>
        <p:spPr>
          <a:xfrm flipH="1">
            <a:off x="5029200" y="2057399"/>
            <a:ext cx="2895600" cy="43434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593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4585"/>
          <a:stretch/>
        </p:blipFill>
        <p:spPr bwMode="auto">
          <a:xfrm>
            <a:off x="364061" y="2563814"/>
            <a:ext cx="6256865" cy="195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685800" y="1427355"/>
            <a:ext cx="7228098" cy="685799"/>
          </a:xfrm>
        </p:spPr>
        <p:txBody>
          <a:bodyPr>
            <a:normAutofit lnSpcReduction="10000"/>
          </a:bodyPr>
          <a:lstStyle/>
          <a:p>
            <a:pPr marL="0" indent="0" algn="ctr">
              <a:buNone/>
            </a:pPr>
            <a:r>
              <a:rPr lang="en-US" sz="4000" dirty="0" err="1"/>
              <a:t>Tacticity</a:t>
            </a:r>
            <a:endParaRPr lang="en-US" sz="4000" dirty="0"/>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32</a:t>
            </a:fld>
            <a:endParaRPr lang="en-US"/>
          </a:p>
        </p:txBody>
      </p:sp>
      <p:sp>
        <p:nvSpPr>
          <p:cNvPr id="15" name="TextBox 14"/>
          <p:cNvSpPr txBox="1"/>
          <p:nvPr/>
        </p:nvSpPr>
        <p:spPr>
          <a:xfrm>
            <a:off x="5334000" y="6504801"/>
            <a:ext cx="2971800" cy="276999"/>
          </a:xfrm>
          <a:prstGeom prst="rect">
            <a:avLst/>
          </a:prstGeom>
          <a:noFill/>
        </p:spPr>
        <p:txBody>
          <a:bodyPr wrap="square" rtlCol="0">
            <a:spAutoFit/>
          </a:bodyPr>
          <a:lstStyle/>
          <a:p>
            <a:pPr algn="ctr"/>
            <a:r>
              <a:rPr lang="en-US" sz="1200" dirty="0">
                <a:solidFill>
                  <a:srgbClr val="0070C0"/>
                </a:solidFill>
              </a:rPr>
              <a:t>Figures from Chapter 2.2, Ratner et al., 2004</a:t>
            </a:r>
          </a:p>
        </p:txBody>
      </p:sp>
      <p:sp>
        <p:nvSpPr>
          <p:cNvPr id="14" name="TextBox 13"/>
          <p:cNvSpPr txBox="1"/>
          <p:nvPr/>
        </p:nvSpPr>
        <p:spPr>
          <a:xfrm>
            <a:off x="6058498" y="3430785"/>
            <a:ext cx="2286000" cy="830997"/>
          </a:xfrm>
          <a:prstGeom prst="rect">
            <a:avLst/>
          </a:prstGeom>
          <a:noFill/>
        </p:spPr>
        <p:txBody>
          <a:bodyPr wrap="square" rtlCol="0">
            <a:spAutoFit/>
          </a:bodyPr>
          <a:lstStyle/>
          <a:p>
            <a:pPr algn="ctr"/>
            <a:r>
              <a:rPr lang="en-US" sz="2400" i="1" dirty="0"/>
              <a:t>random orientation </a:t>
            </a:r>
          </a:p>
        </p:txBody>
      </p:sp>
      <p:sp>
        <p:nvSpPr>
          <p:cNvPr id="16" name="TextBox 15"/>
          <p:cNvSpPr txBox="1"/>
          <p:nvPr/>
        </p:nvSpPr>
        <p:spPr>
          <a:xfrm>
            <a:off x="1676400" y="2049090"/>
            <a:ext cx="5486400" cy="461665"/>
          </a:xfrm>
          <a:prstGeom prst="rect">
            <a:avLst/>
          </a:prstGeom>
          <a:noFill/>
        </p:spPr>
        <p:txBody>
          <a:bodyPr wrap="square" rtlCol="0">
            <a:spAutoFit/>
          </a:bodyPr>
          <a:lstStyle/>
          <a:p>
            <a:pPr algn="ctr"/>
            <a:r>
              <a:rPr lang="en-US" sz="2400" i="1" dirty="0">
                <a:solidFill>
                  <a:srgbClr val="0070C0"/>
                </a:solidFill>
              </a:rPr>
              <a:t>Orientation of substituent groups</a:t>
            </a:r>
          </a:p>
        </p:txBody>
      </p:sp>
      <p:sp>
        <p:nvSpPr>
          <p:cNvPr id="17" name="Rectangle 16"/>
          <p:cNvSpPr/>
          <p:nvPr/>
        </p:nvSpPr>
        <p:spPr>
          <a:xfrm>
            <a:off x="6589218" y="4452483"/>
            <a:ext cx="1008353" cy="461665"/>
          </a:xfrm>
          <a:prstGeom prst="rect">
            <a:avLst/>
          </a:prstGeom>
          <a:solidFill>
            <a:schemeClr val="bg1"/>
          </a:solidFill>
        </p:spPr>
        <p:txBody>
          <a:bodyPr wrap="none">
            <a:spAutoFit/>
          </a:bodyPr>
          <a:lstStyle/>
          <a:p>
            <a:r>
              <a:rPr lang="en-US" sz="2400" dirty="0"/>
              <a:t>atactic</a:t>
            </a:r>
          </a:p>
        </p:txBody>
      </p:sp>
      <p:sp>
        <p:nvSpPr>
          <p:cNvPr id="19" name="Rectangle 18"/>
          <p:cNvSpPr/>
          <p:nvPr/>
        </p:nvSpPr>
        <p:spPr>
          <a:xfrm>
            <a:off x="3603959" y="4480923"/>
            <a:ext cx="1674113" cy="461665"/>
          </a:xfrm>
          <a:prstGeom prst="rect">
            <a:avLst/>
          </a:prstGeom>
          <a:solidFill>
            <a:schemeClr val="bg1"/>
          </a:solidFill>
        </p:spPr>
        <p:txBody>
          <a:bodyPr wrap="none">
            <a:spAutoFit/>
          </a:bodyPr>
          <a:lstStyle/>
          <a:p>
            <a:r>
              <a:rPr lang="en-US" sz="2400" dirty="0"/>
              <a:t>syndiotactic</a:t>
            </a:r>
          </a:p>
        </p:txBody>
      </p:sp>
      <p:sp>
        <p:nvSpPr>
          <p:cNvPr id="20" name="Rectangle 19"/>
          <p:cNvSpPr/>
          <p:nvPr/>
        </p:nvSpPr>
        <p:spPr>
          <a:xfrm>
            <a:off x="1252579" y="4459147"/>
            <a:ext cx="1216423" cy="461665"/>
          </a:xfrm>
          <a:prstGeom prst="rect">
            <a:avLst/>
          </a:prstGeom>
          <a:solidFill>
            <a:schemeClr val="bg1"/>
          </a:solidFill>
        </p:spPr>
        <p:txBody>
          <a:bodyPr wrap="none">
            <a:spAutoFit/>
          </a:bodyPr>
          <a:lstStyle/>
          <a:p>
            <a:r>
              <a:rPr lang="en-US" sz="2400" dirty="0"/>
              <a:t>isotactic</a:t>
            </a:r>
          </a:p>
        </p:txBody>
      </p:sp>
      <p:sp>
        <p:nvSpPr>
          <p:cNvPr id="18" name="TextBox 17"/>
          <p:cNvSpPr txBox="1"/>
          <p:nvPr/>
        </p:nvSpPr>
        <p:spPr>
          <a:xfrm rot="21405192">
            <a:off x="1010754" y="5650337"/>
            <a:ext cx="4209166" cy="830997"/>
          </a:xfrm>
          <a:prstGeom prst="rect">
            <a:avLst/>
          </a:prstGeom>
          <a:noFill/>
        </p:spPr>
        <p:txBody>
          <a:bodyPr wrap="square" rtlCol="0">
            <a:spAutoFit/>
          </a:bodyPr>
          <a:lstStyle/>
          <a:p>
            <a:r>
              <a:rPr lang="en-US" sz="2400" dirty="0">
                <a:solidFill>
                  <a:schemeClr val="accent2">
                    <a:lumMod val="75000"/>
                  </a:schemeClr>
                </a:solidFill>
              </a:rPr>
              <a:t>Note: Fig 8.10 in Chen &amp; Thouas has these reversed!</a:t>
            </a:r>
          </a:p>
        </p:txBody>
      </p:sp>
    </p:spTree>
    <p:extLst>
      <p:ext uri="{BB962C8B-B14F-4D97-AF65-F5344CB8AC3E}">
        <p14:creationId xmlns:p14="http://schemas.microsoft.com/office/powerpoint/2010/main" val="103271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437976"/>
            <a:ext cx="4572000" cy="762000"/>
          </a:xfrm>
        </p:spPr>
        <p:txBody>
          <a:bodyPr>
            <a:normAutofit/>
          </a:bodyPr>
          <a:lstStyle/>
          <a:p>
            <a:pPr marL="0" indent="0" algn="ctr">
              <a:buNone/>
            </a:pPr>
            <a:r>
              <a:rPr lang="en-US" sz="4000" dirty="0"/>
              <a:t>Crystalline regions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33</a:t>
            </a:fld>
            <a:endParaRPr lang="en-US"/>
          </a:p>
        </p:txBody>
      </p:sp>
      <p:sp>
        <p:nvSpPr>
          <p:cNvPr id="16" name="Rectangle 15"/>
          <p:cNvSpPr/>
          <p:nvPr/>
        </p:nvSpPr>
        <p:spPr>
          <a:xfrm>
            <a:off x="685800" y="2135457"/>
            <a:ext cx="8001000" cy="461665"/>
          </a:xfrm>
          <a:prstGeom prst="rect">
            <a:avLst/>
          </a:prstGeom>
        </p:spPr>
        <p:txBody>
          <a:bodyPr wrap="square">
            <a:spAutoFit/>
          </a:bodyPr>
          <a:lstStyle/>
          <a:p>
            <a:r>
              <a:rPr lang="en-US" sz="2400" i="1" dirty="0">
                <a:solidFill>
                  <a:srgbClr val="0070C0"/>
                </a:solidFill>
              </a:rPr>
              <a:t>Most polymers: Mix of amorphous matrix &amp; crystalline islands</a:t>
            </a:r>
          </a:p>
        </p:txBody>
      </p:sp>
      <p:pic>
        <p:nvPicPr>
          <p:cNvPr id="17"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1385" y="3109913"/>
            <a:ext cx="171450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3"/>
          <p:cNvSpPr>
            <a:spLocks noChangeArrowheads="1"/>
          </p:cNvSpPr>
          <p:nvPr/>
        </p:nvSpPr>
        <p:spPr bwMode="auto">
          <a:xfrm>
            <a:off x="434997" y="5802074"/>
            <a:ext cx="122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t>Figure 6.6</a:t>
            </a:r>
          </a:p>
        </p:txBody>
      </p:sp>
      <p:sp>
        <p:nvSpPr>
          <p:cNvPr id="19" name="Text Box 4"/>
          <p:cNvSpPr txBox="1">
            <a:spLocks noChangeArrowheads="1"/>
          </p:cNvSpPr>
          <p:nvPr/>
        </p:nvSpPr>
        <p:spPr bwMode="auto">
          <a:xfrm>
            <a:off x="434997" y="6413500"/>
            <a:ext cx="5148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dirty="0"/>
              <a:t>© 2014 C. M. Agrawal, J. L. Ong, M. R. </a:t>
            </a:r>
            <a:r>
              <a:rPr lang="en-US" altLang="en-US" sz="1400" dirty="0" err="1"/>
              <a:t>Appleford</a:t>
            </a:r>
            <a:r>
              <a:rPr lang="en-US" altLang="en-US" sz="1400" dirty="0"/>
              <a:t> and G. Mani </a:t>
            </a:r>
          </a:p>
        </p:txBody>
      </p:sp>
    </p:spTree>
    <p:extLst>
      <p:ext uri="{BB962C8B-B14F-4D97-AF65-F5344CB8AC3E}">
        <p14:creationId xmlns:p14="http://schemas.microsoft.com/office/powerpoint/2010/main" val="1107757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397715"/>
            <a:ext cx="4572000" cy="762000"/>
          </a:xfrm>
        </p:spPr>
        <p:txBody>
          <a:bodyPr>
            <a:normAutofit/>
          </a:bodyPr>
          <a:lstStyle/>
          <a:p>
            <a:pPr marL="0" indent="0" algn="ctr">
              <a:buNone/>
            </a:pPr>
            <a:r>
              <a:rPr lang="en-US" sz="4000" dirty="0"/>
              <a:t>Crystalline regions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34</a:t>
            </a:fld>
            <a:endParaRPr lang="en-US"/>
          </a:p>
        </p:txBody>
      </p:sp>
      <p:sp>
        <p:nvSpPr>
          <p:cNvPr id="14" name="TextBox 13"/>
          <p:cNvSpPr txBox="1"/>
          <p:nvPr/>
        </p:nvSpPr>
        <p:spPr>
          <a:xfrm>
            <a:off x="571500" y="2318657"/>
            <a:ext cx="8240917" cy="3708708"/>
          </a:xfrm>
          <a:prstGeom prst="rect">
            <a:avLst/>
          </a:prstGeom>
          <a:noFill/>
        </p:spPr>
        <p:txBody>
          <a:bodyPr wrap="square" rtlCol="0">
            <a:spAutoFit/>
          </a:bodyPr>
          <a:lstStyle/>
          <a:p>
            <a:r>
              <a:rPr lang="en-US" sz="2800" i="1" dirty="0">
                <a:solidFill>
                  <a:srgbClr val="0070C0"/>
                </a:solidFill>
              </a:rPr>
              <a:t>Crystalline islands/regions</a:t>
            </a:r>
          </a:p>
          <a:p>
            <a:pPr marL="457200"/>
            <a:r>
              <a:rPr lang="en-US" sz="2400" dirty="0"/>
              <a:t>Regular ordered structure</a:t>
            </a:r>
          </a:p>
          <a:p>
            <a:pPr marL="685800" indent="-228600"/>
            <a:r>
              <a:rPr lang="en-US" sz="2400" dirty="0"/>
              <a:t>Secondary forces (bonds between chains) stronger than thermal energy’s disordering effect </a:t>
            </a:r>
          </a:p>
          <a:p>
            <a:pPr marL="685800" indent="-228600"/>
            <a:r>
              <a:rPr lang="en-US" sz="2400" dirty="0"/>
              <a:t>Unbranched, isotactic or syndiotactic polymers have high degree of crystallinity</a:t>
            </a:r>
          </a:p>
          <a:p>
            <a:endParaRPr lang="en-US" sz="1100" dirty="0"/>
          </a:p>
          <a:p>
            <a:r>
              <a:rPr lang="en-US" sz="2800" i="1" dirty="0">
                <a:solidFill>
                  <a:srgbClr val="0070C0"/>
                </a:solidFill>
              </a:rPr>
              <a:t>Amorphous</a:t>
            </a:r>
          </a:p>
          <a:p>
            <a:pPr marL="457200"/>
            <a:r>
              <a:rPr lang="en-US" sz="2400" dirty="0"/>
              <a:t>No ordered structure</a:t>
            </a:r>
          </a:p>
          <a:p>
            <a:pPr marL="457200"/>
            <a:r>
              <a:rPr lang="en-US" sz="2400" dirty="0"/>
              <a:t>Some have side groups that hinder crystal structure</a:t>
            </a:r>
            <a:endParaRPr lang="en-US" sz="1100" dirty="0"/>
          </a:p>
        </p:txBody>
      </p:sp>
    </p:spTree>
    <p:extLst>
      <p:ext uri="{BB962C8B-B14F-4D97-AF65-F5344CB8AC3E}">
        <p14:creationId xmlns:p14="http://schemas.microsoft.com/office/powerpoint/2010/main" val="3937584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434722"/>
            <a:ext cx="4572000" cy="762000"/>
          </a:xfrm>
        </p:spPr>
        <p:txBody>
          <a:bodyPr>
            <a:normAutofit/>
          </a:bodyPr>
          <a:lstStyle/>
          <a:p>
            <a:pPr marL="0" indent="0" algn="ctr">
              <a:buNone/>
            </a:pPr>
            <a:r>
              <a:rPr lang="en-US" sz="4000" dirty="0"/>
              <a:t>Crystalline regions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35</a:t>
            </a:fld>
            <a:endParaRPr lang="en-US"/>
          </a:p>
        </p:txBody>
      </p:sp>
      <p:sp>
        <p:nvSpPr>
          <p:cNvPr id="14" name="TextBox 13"/>
          <p:cNvSpPr txBox="1"/>
          <p:nvPr/>
        </p:nvSpPr>
        <p:spPr>
          <a:xfrm>
            <a:off x="596900" y="2362200"/>
            <a:ext cx="8240917" cy="3647152"/>
          </a:xfrm>
          <a:prstGeom prst="rect">
            <a:avLst/>
          </a:prstGeom>
          <a:noFill/>
        </p:spPr>
        <p:txBody>
          <a:bodyPr wrap="square" rtlCol="0">
            <a:spAutoFit/>
          </a:bodyPr>
          <a:lstStyle/>
          <a:p>
            <a:pPr>
              <a:spcAft>
                <a:spcPts val="600"/>
              </a:spcAft>
            </a:pPr>
            <a:r>
              <a:rPr lang="en-US" sz="2800" i="1" dirty="0">
                <a:solidFill>
                  <a:srgbClr val="0070C0"/>
                </a:solidFill>
              </a:rPr>
              <a:t>High crystalline content (regular ordered structure)</a:t>
            </a:r>
          </a:p>
          <a:p>
            <a:pPr marL="457200">
              <a:spcAft>
                <a:spcPts val="600"/>
              </a:spcAft>
            </a:pPr>
            <a:r>
              <a:rPr lang="en-US" sz="2400" dirty="0"/>
              <a:t>Optical opacity (or translucence)</a:t>
            </a:r>
          </a:p>
          <a:p>
            <a:pPr marL="457200">
              <a:spcAft>
                <a:spcPts val="600"/>
              </a:spcAft>
            </a:pPr>
            <a:r>
              <a:rPr lang="en-US" sz="2400" dirty="0"/>
              <a:t>Higher density</a:t>
            </a:r>
          </a:p>
          <a:p>
            <a:pPr marL="457200">
              <a:spcAft>
                <a:spcPts val="600"/>
              </a:spcAft>
            </a:pPr>
            <a:r>
              <a:rPr lang="en-US" sz="2400" dirty="0"/>
              <a:t>Increased fatigue strength </a:t>
            </a:r>
          </a:p>
          <a:p>
            <a:pPr marL="457200">
              <a:spcAft>
                <a:spcPts val="600"/>
              </a:spcAft>
            </a:pPr>
            <a:r>
              <a:rPr lang="en-US" sz="2400" dirty="0"/>
              <a:t>Increased stiffness</a:t>
            </a:r>
          </a:p>
          <a:p>
            <a:pPr marL="457200">
              <a:spcAft>
                <a:spcPts val="600"/>
              </a:spcAft>
            </a:pPr>
            <a:r>
              <a:rPr lang="en-US" sz="2400" dirty="0"/>
              <a:t>Lowered toughness</a:t>
            </a:r>
          </a:p>
          <a:p>
            <a:pPr marL="457200">
              <a:spcAft>
                <a:spcPts val="600"/>
              </a:spcAft>
            </a:pPr>
            <a:r>
              <a:rPr lang="en-US" sz="2400" dirty="0"/>
              <a:t>More brittle </a:t>
            </a:r>
          </a:p>
          <a:p>
            <a:pPr marL="457200">
              <a:spcAft>
                <a:spcPts val="600"/>
              </a:spcAft>
            </a:pPr>
            <a:r>
              <a:rPr lang="en-US" sz="2400" dirty="0"/>
              <a:t>Higher melting temperatures</a:t>
            </a:r>
            <a:endParaRPr lang="en-US" sz="1100" dirty="0"/>
          </a:p>
        </p:txBody>
      </p:sp>
      <p:sp>
        <p:nvSpPr>
          <p:cNvPr id="15" name="TextBox 14"/>
          <p:cNvSpPr txBox="1"/>
          <p:nvPr/>
        </p:nvSpPr>
        <p:spPr>
          <a:xfrm>
            <a:off x="6988629" y="3624943"/>
            <a:ext cx="1446417" cy="1569660"/>
          </a:xfrm>
          <a:prstGeom prst="rect">
            <a:avLst/>
          </a:prstGeom>
          <a:noFill/>
        </p:spPr>
        <p:txBody>
          <a:bodyPr wrap="square" rtlCol="0">
            <a:spAutoFit/>
          </a:bodyPr>
          <a:lstStyle/>
          <a:p>
            <a:r>
              <a:rPr lang="en-US" sz="2400" i="1" dirty="0">
                <a:solidFill>
                  <a:srgbClr val="0070C0"/>
                </a:solidFill>
              </a:rPr>
              <a:t>Examples:</a:t>
            </a:r>
          </a:p>
          <a:p>
            <a:r>
              <a:rPr lang="en-US" sz="2400" i="1" dirty="0">
                <a:solidFill>
                  <a:srgbClr val="0070C0"/>
                </a:solidFill>
              </a:rPr>
              <a:t>PE</a:t>
            </a:r>
          </a:p>
          <a:p>
            <a:r>
              <a:rPr lang="en-US" sz="2400" i="1" dirty="0">
                <a:solidFill>
                  <a:srgbClr val="0070C0"/>
                </a:solidFill>
              </a:rPr>
              <a:t>PTFE</a:t>
            </a:r>
          </a:p>
          <a:p>
            <a:r>
              <a:rPr lang="en-US" sz="2400" i="1" dirty="0">
                <a:solidFill>
                  <a:srgbClr val="0070C0"/>
                </a:solidFill>
              </a:rPr>
              <a:t>PET</a:t>
            </a:r>
          </a:p>
        </p:txBody>
      </p:sp>
    </p:spTree>
    <p:extLst>
      <p:ext uri="{BB962C8B-B14F-4D97-AF65-F5344CB8AC3E}">
        <p14:creationId xmlns:p14="http://schemas.microsoft.com/office/powerpoint/2010/main" val="4012754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635" y="1534825"/>
            <a:ext cx="4572000" cy="762000"/>
          </a:xfrm>
        </p:spPr>
        <p:txBody>
          <a:bodyPr>
            <a:normAutofit fontScale="92500"/>
          </a:bodyPr>
          <a:lstStyle/>
          <a:p>
            <a:pPr marL="0" indent="0" algn="ctr">
              <a:buNone/>
            </a:pPr>
            <a:r>
              <a:rPr lang="en-US" sz="4000" dirty="0"/>
              <a:t>Amorphous polymers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36</a:t>
            </a:fld>
            <a:endParaRPr lang="en-US"/>
          </a:p>
        </p:txBody>
      </p:sp>
      <p:sp>
        <p:nvSpPr>
          <p:cNvPr id="14" name="TextBox 13"/>
          <p:cNvSpPr txBox="1"/>
          <p:nvPr/>
        </p:nvSpPr>
        <p:spPr>
          <a:xfrm>
            <a:off x="596900" y="2579400"/>
            <a:ext cx="8240917" cy="2308324"/>
          </a:xfrm>
          <a:prstGeom prst="rect">
            <a:avLst/>
          </a:prstGeom>
          <a:noFill/>
        </p:spPr>
        <p:txBody>
          <a:bodyPr wrap="square" rtlCol="0">
            <a:spAutoFit/>
          </a:bodyPr>
          <a:lstStyle/>
          <a:p>
            <a:pPr>
              <a:spcAft>
                <a:spcPts val="600"/>
              </a:spcAft>
            </a:pPr>
            <a:r>
              <a:rPr lang="en-US" sz="2800" i="1" dirty="0">
                <a:solidFill>
                  <a:srgbClr val="0070C0"/>
                </a:solidFill>
              </a:rPr>
              <a:t>Low crystalline content (highly amorphous)</a:t>
            </a:r>
          </a:p>
          <a:p>
            <a:pPr marL="457200">
              <a:spcAft>
                <a:spcPts val="600"/>
              </a:spcAft>
            </a:pPr>
            <a:r>
              <a:rPr lang="en-US" sz="2400" dirty="0"/>
              <a:t>Often optically transparent</a:t>
            </a:r>
          </a:p>
          <a:p>
            <a:pPr marL="457200">
              <a:spcAft>
                <a:spcPts val="600"/>
              </a:spcAft>
            </a:pPr>
            <a:r>
              <a:rPr lang="en-US" sz="2400" dirty="0"/>
              <a:t>Poor chemical resistance</a:t>
            </a:r>
          </a:p>
          <a:p>
            <a:pPr marL="457200">
              <a:spcAft>
                <a:spcPts val="600"/>
              </a:spcAft>
            </a:pPr>
            <a:r>
              <a:rPr lang="en-US" sz="2400" dirty="0"/>
              <a:t>Sensitive to creep (stretching)</a:t>
            </a:r>
          </a:p>
          <a:p>
            <a:pPr marL="457200">
              <a:spcAft>
                <a:spcPts val="600"/>
              </a:spcAft>
            </a:pPr>
            <a:r>
              <a:rPr lang="en-US" sz="2400" dirty="0"/>
              <a:t>Lower melting temperatures </a:t>
            </a:r>
          </a:p>
        </p:txBody>
      </p:sp>
      <p:sp>
        <p:nvSpPr>
          <p:cNvPr id="15" name="TextBox 14"/>
          <p:cNvSpPr txBox="1"/>
          <p:nvPr/>
        </p:nvSpPr>
        <p:spPr>
          <a:xfrm>
            <a:off x="1230086" y="5334000"/>
            <a:ext cx="3733800" cy="461665"/>
          </a:xfrm>
          <a:prstGeom prst="rect">
            <a:avLst/>
          </a:prstGeom>
          <a:noFill/>
        </p:spPr>
        <p:txBody>
          <a:bodyPr wrap="square" rtlCol="0">
            <a:spAutoFit/>
          </a:bodyPr>
          <a:lstStyle/>
          <a:p>
            <a:pPr algn="ctr"/>
            <a:r>
              <a:rPr lang="en-US" sz="2400" i="1" dirty="0">
                <a:solidFill>
                  <a:srgbClr val="0070C0"/>
                </a:solidFill>
              </a:rPr>
              <a:t>Like “spaghetti”</a:t>
            </a:r>
          </a:p>
        </p:txBody>
      </p:sp>
      <p:sp>
        <p:nvSpPr>
          <p:cNvPr id="16" name="TextBox 15"/>
          <p:cNvSpPr txBox="1"/>
          <p:nvPr/>
        </p:nvSpPr>
        <p:spPr>
          <a:xfrm>
            <a:off x="6312331" y="3828871"/>
            <a:ext cx="2514600" cy="1200329"/>
          </a:xfrm>
          <a:prstGeom prst="rect">
            <a:avLst/>
          </a:prstGeom>
          <a:noFill/>
        </p:spPr>
        <p:txBody>
          <a:bodyPr wrap="square" rtlCol="0">
            <a:spAutoFit/>
          </a:bodyPr>
          <a:lstStyle/>
          <a:p>
            <a:r>
              <a:rPr lang="en-US" sz="2400" i="1" dirty="0">
                <a:solidFill>
                  <a:srgbClr val="0070C0"/>
                </a:solidFill>
              </a:rPr>
              <a:t>Examples:</a:t>
            </a:r>
          </a:p>
          <a:p>
            <a:r>
              <a:rPr lang="en-US" sz="2400" i="1" dirty="0">
                <a:solidFill>
                  <a:srgbClr val="0070C0"/>
                </a:solidFill>
              </a:rPr>
              <a:t>Acrylic</a:t>
            </a:r>
          </a:p>
          <a:p>
            <a:r>
              <a:rPr lang="en-US" sz="2400" i="1" dirty="0">
                <a:solidFill>
                  <a:srgbClr val="0070C0"/>
                </a:solidFill>
              </a:rPr>
              <a:t>Polycarbonate</a:t>
            </a:r>
          </a:p>
        </p:txBody>
      </p:sp>
    </p:spTree>
    <p:extLst>
      <p:ext uri="{BB962C8B-B14F-4D97-AF65-F5344CB8AC3E}">
        <p14:creationId xmlns:p14="http://schemas.microsoft.com/office/powerpoint/2010/main" val="2426884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091"/>
          <a:stretch/>
        </p:blipFill>
        <p:spPr bwMode="auto">
          <a:xfrm>
            <a:off x="3624943" y="2248742"/>
            <a:ext cx="4922346" cy="4195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210004" y="1473751"/>
            <a:ext cx="7703894" cy="762000"/>
          </a:xfrm>
        </p:spPr>
        <p:txBody>
          <a:bodyPr>
            <a:normAutofit/>
          </a:bodyPr>
          <a:lstStyle/>
          <a:p>
            <a:pPr marL="0" indent="0">
              <a:buNone/>
            </a:pPr>
            <a:r>
              <a:rPr lang="en-US" sz="3600" dirty="0"/>
              <a:t>Molecular weight (MW) distribution</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37</a:t>
            </a:fld>
            <a:endParaRPr lang="en-US"/>
          </a:p>
        </p:txBody>
      </p:sp>
      <p:sp>
        <p:nvSpPr>
          <p:cNvPr id="17" name="TextBox 16"/>
          <p:cNvSpPr txBox="1"/>
          <p:nvPr/>
        </p:nvSpPr>
        <p:spPr>
          <a:xfrm>
            <a:off x="3086100" y="6466381"/>
            <a:ext cx="2971800" cy="276999"/>
          </a:xfrm>
          <a:prstGeom prst="rect">
            <a:avLst/>
          </a:prstGeom>
          <a:noFill/>
        </p:spPr>
        <p:txBody>
          <a:bodyPr wrap="square" rtlCol="0">
            <a:spAutoFit/>
          </a:bodyPr>
          <a:lstStyle/>
          <a:p>
            <a:pPr algn="ctr"/>
            <a:r>
              <a:rPr lang="en-US" sz="1200" dirty="0">
                <a:solidFill>
                  <a:srgbClr val="0070C0"/>
                </a:solidFill>
              </a:rPr>
              <a:t>Figures from Chapter 2.2, Ratner et al., 2004</a:t>
            </a:r>
          </a:p>
        </p:txBody>
      </p:sp>
      <p:sp>
        <p:nvSpPr>
          <p:cNvPr id="16" name="TextBox 15"/>
          <p:cNvSpPr txBox="1"/>
          <p:nvPr/>
        </p:nvSpPr>
        <p:spPr>
          <a:xfrm>
            <a:off x="190500" y="3592722"/>
            <a:ext cx="2895600" cy="2139047"/>
          </a:xfrm>
          <a:prstGeom prst="rect">
            <a:avLst/>
          </a:prstGeom>
          <a:noFill/>
        </p:spPr>
        <p:txBody>
          <a:bodyPr wrap="square" rtlCol="0">
            <a:spAutoFit/>
          </a:bodyPr>
          <a:lstStyle/>
          <a:p>
            <a:pPr>
              <a:spcBef>
                <a:spcPts val="600"/>
              </a:spcBef>
            </a:pPr>
            <a:r>
              <a:rPr lang="en-US" sz="3200" b="1" dirty="0">
                <a:solidFill>
                  <a:srgbClr val="0070C0"/>
                </a:solidFill>
              </a:rPr>
              <a:t>*</a:t>
            </a:r>
            <a:r>
              <a:rPr lang="en-US" sz="2400" dirty="0">
                <a:solidFill>
                  <a:srgbClr val="0070C0"/>
                </a:solidFill>
              </a:rPr>
              <a:t> In any one sample:</a:t>
            </a:r>
          </a:p>
          <a:p>
            <a:pPr marL="511175" indent="-282575">
              <a:spcBef>
                <a:spcPts val="600"/>
              </a:spcBef>
              <a:buFont typeface="Arial" panose="020B0604020202020204" pitchFamily="34" charset="0"/>
              <a:buChar char="•"/>
            </a:pPr>
            <a:r>
              <a:rPr lang="en-US" sz="2400" dirty="0">
                <a:solidFill>
                  <a:srgbClr val="0070C0"/>
                </a:solidFill>
              </a:rPr>
              <a:t>monomers</a:t>
            </a:r>
          </a:p>
          <a:p>
            <a:pPr marL="511175" indent="-282575">
              <a:buFont typeface="Arial" panose="020B0604020202020204" pitchFamily="34" charset="0"/>
              <a:buChar char="•"/>
            </a:pPr>
            <a:r>
              <a:rPr lang="en-US" sz="2400" dirty="0">
                <a:solidFill>
                  <a:srgbClr val="0070C0"/>
                </a:solidFill>
              </a:rPr>
              <a:t>dimers</a:t>
            </a:r>
          </a:p>
          <a:p>
            <a:pPr marL="511175" indent="-282575">
              <a:buFont typeface="Arial" panose="020B0604020202020204" pitchFamily="34" charset="0"/>
              <a:buChar char="•"/>
            </a:pPr>
            <a:r>
              <a:rPr lang="en-US" sz="2400" dirty="0">
                <a:solidFill>
                  <a:srgbClr val="0070C0"/>
                </a:solidFill>
              </a:rPr>
              <a:t>oligomers</a:t>
            </a:r>
          </a:p>
          <a:p>
            <a:pPr marL="511175" indent="-282575">
              <a:buFont typeface="Arial" panose="020B0604020202020204" pitchFamily="34" charset="0"/>
              <a:buChar char="•"/>
            </a:pPr>
            <a:r>
              <a:rPr lang="en-US" sz="2400" dirty="0">
                <a:solidFill>
                  <a:srgbClr val="0070C0"/>
                </a:solidFill>
              </a:rPr>
              <a:t>chains &gt; 10</a:t>
            </a:r>
            <a:r>
              <a:rPr lang="en-US" sz="2400" baseline="30000" dirty="0">
                <a:solidFill>
                  <a:srgbClr val="0070C0"/>
                </a:solidFill>
              </a:rPr>
              <a:t>6</a:t>
            </a:r>
            <a:r>
              <a:rPr lang="en-US" sz="2400" dirty="0">
                <a:solidFill>
                  <a:srgbClr val="0070C0"/>
                </a:solidFill>
              </a:rPr>
              <a:t> long</a:t>
            </a:r>
          </a:p>
        </p:txBody>
      </p:sp>
      <p:sp>
        <p:nvSpPr>
          <p:cNvPr id="18" name="TextBox 17"/>
          <p:cNvSpPr txBox="1"/>
          <p:nvPr/>
        </p:nvSpPr>
        <p:spPr>
          <a:xfrm rot="16200000">
            <a:off x="3556225" y="4769490"/>
            <a:ext cx="326572" cy="646331"/>
          </a:xfrm>
          <a:prstGeom prst="rect">
            <a:avLst/>
          </a:prstGeom>
          <a:noFill/>
        </p:spPr>
        <p:txBody>
          <a:bodyPr wrap="square" rtlCol="0">
            <a:spAutoFit/>
          </a:bodyPr>
          <a:lstStyle/>
          <a:p>
            <a:r>
              <a:rPr lang="en-US" sz="3600" b="1" dirty="0">
                <a:solidFill>
                  <a:srgbClr val="0070C0"/>
                </a:solidFill>
              </a:rPr>
              <a:t>*</a:t>
            </a:r>
          </a:p>
        </p:txBody>
      </p:sp>
      <p:sp>
        <p:nvSpPr>
          <p:cNvPr id="25" name="Right Brace 24"/>
          <p:cNvSpPr/>
          <p:nvPr/>
        </p:nvSpPr>
        <p:spPr>
          <a:xfrm>
            <a:off x="2220686" y="4346609"/>
            <a:ext cx="228600" cy="443105"/>
          </a:xfrm>
          <a:prstGeom prst="righ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p:cNvCxnSpPr/>
          <p:nvPr/>
        </p:nvCxnSpPr>
        <p:spPr>
          <a:xfrm>
            <a:off x="3064328" y="5486402"/>
            <a:ext cx="4484370" cy="76199"/>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449286" y="4568161"/>
            <a:ext cx="1371600" cy="1081525"/>
          </a:xfrm>
          <a:prstGeom prst="straightConnector1">
            <a:avLst/>
          </a:prstGeom>
          <a:ln w="2222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71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004" y="1473751"/>
            <a:ext cx="7703894" cy="762000"/>
          </a:xfrm>
        </p:spPr>
        <p:txBody>
          <a:bodyPr>
            <a:normAutofit/>
          </a:bodyPr>
          <a:lstStyle/>
          <a:p>
            <a:pPr marL="0" indent="0">
              <a:buNone/>
            </a:pPr>
            <a:r>
              <a:rPr lang="en-US" sz="4000" dirty="0"/>
              <a:t>Two kinds of MW averages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38</a:t>
            </a:fld>
            <a:endParaRPr lang="en-US"/>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694" t="5795" r="15006" b="54178"/>
          <a:stretch/>
        </p:blipFill>
        <p:spPr bwMode="auto">
          <a:xfrm>
            <a:off x="6249546" y="2362196"/>
            <a:ext cx="2556998" cy="107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334000" y="6400800"/>
            <a:ext cx="2971800" cy="276999"/>
          </a:xfrm>
          <a:prstGeom prst="rect">
            <a:avLst/>
          </a:prstGeom>
          <a:noFill/>
        </p:spPr>
        <p:txBody>
          <a:bodyPr wrap="square" rtlCol="0">
            <a:spAutoFit/>
          </a:bodyPr>
          <a:lstStyle/>
          <a:p>
            <a:pPr algn="ctr"/>
            <a:r>
              <a:rPr lang="en-US" sz="1200" dirty="0">
                <a:solidFill>
                  <a:srgbClr val="0070C0"/>
                </a:solidFill>
              </a:rPr>
              <a:t>Figures from Chapter 2.2, Ratner et al., 2004</a:t>
            </a:r>
          </a:p>
        </p:txBody>
      </p:sp>
      <p:sp>
        <p:nvSpPr>
          <p:cNvPr id="15" name="TextBox 14"/>
          <p:cNvSpPr txBox="1"/>
          <p:nvPr/>
        </p:nvSpPr>
        <p:spPr>
          <a:xfrm>
            <a:off x="302347" y="5232699"/>
            <a:ext cx="8299813" cy="892552"/>
          </a:xfrm>
          <a:prstGeom prst="rect">
            <a:avLst/>
          </a:prstGeom>
          <a:noFill/>
        </p:spPr>
        <p:txBody>
          <a:bodyPr wrap="square" rtlCol="0">
            <a:spAutoFit/>
          </a:bodyPr>
          <a:lstStyle/>
          <a:p>
            <a:r>
              <a:rPr lang="en-US" sz="2800" dirty="0">
                <a:solidFill>
                  <a:srgbClr val="0070C0"/>
                </a:solidFill>
              </a:rPr>
              <a:t>The </a:t>
            </a:r>
            <a:r>
              <a:rPr lang="en-US" sz="2800" i="1" dirty="0">
                <a:solidFill>
                  <a:srgbClr val="0070C0"/>
                </a:solidFill>
              </a:rPr>
              <a:t>polydispersity index,</a:t>
            </a:r>
            <a:r>
              <a:rPr lang="en-US" sz="2800" dirty="0">
                <a:solidFill>
                  <a:srgbClr val="0070C0"/>
                </a:solidFill>
              </a:rPr>
              <a:t>                             </a:t>
            </a:r>
            <a:r>
              <a:rPr lang="en-US" sz="2800" i="1" dirty="0">
                <a:latin typeface="Goudy ExtraBold" panose="02040702050305020303" pitchFamily="18" charset="0"/>
                <a:cs typeface="Times New Roman" panose="02020603050405020304" pitchFamily="18" charset="0"/>
              </a:rPr>
              <a:t>M</a:t>
            </a:r>
            <a:r>
              <a:rPr lang="en-US" sz="2800" baseline="-25000" dirty="0">
                <a:latin typeface="Goudy ExtraBold" panose="02040702050305020303" pitchFamily="18" charset="0"/>
                <a:cs typeface="Times New Roman" panose="02020603050405020304" pitchFamily="18" charset="0"/>
              </a:rPr>
              <a:t>w</a:t>
            </a:r>
            <a:r>
              <a:rPr lang="en-US" sz="2800" i="1" dirty="0">
                <a:latin typeface="Goudy ExtraBold" panose="02040702050305020303" pitchFamily="18" charset="0"/>
                <a:cs typeface="Times New Roman" panose="02020603050405020304" pitchFamily="18" charset="0"/>
              </a:rPr>
              <a:t>/M</a:t>
            </a:r>
            <a:r>
              <a:rPr lang="en-US" sz="2800" baseline="-25000" dirty="0">
                <a:latin typeface="Goudy ExtraBold" panose="02040702050305020303" pitchFamily="18" charset="0"/>
                <a:cs typeface="Times New Roman" panose="02020603050405020304" pitchFamily="18" charset="0"/>
              </a:rPr>
              <a:t>n</a:t>
            </a:r>
            <a:r>
              <a:rPr lang="en-US" sz="3200" i="1" baseline="-25000" dirty="0">
                <a:latin typeface="Goudy ExtraBold" panose="02040702050305020303" pitchFamily="18" charset="0"/>
                <a:cs typeface="Times New Roman" panose="02020603050405020304" pitchFamily="18" charset="0"/>
              </a:rPr>
              <a:t> </a:t>
            </a:r>
            <a:r>
              <a:rPr lang="en-US" sz="3200" i="1" baseline="-25000" dirty="0"/>
              <a:t> </a:t>
            </a:r>
            <a:r>
              <a:rPr lang="en-US" sz="3200" b="1" i="1" baseline="-25000" dirty="0"/>
              <a:t> </a:t>
            </a:r>
            <a:r>
              <a:rPr lang="en-US" sz="2400" i="1" baseline="-25000" dirty="0">
                <a:solidFill>
                  <a:srgbClr val="0070C0"/>
                </a:solidFill>
              </a:rPr>
              <a:t>           </a:t>
            </a:r>
          </a:p>
          <a:p>
            <a:r>
              <a:rPr lang="en-US" sz="2400" i="1" baseline="-25000" dirty="0">
                <a:solidFill>
                  <a:srgbClr val="0070C0"/>
                </a:solidFill>
              </a:rPr>
              <a:t> </a:t>
            </a:r>
            <a:r>
              <a:rPr lang="en-US" sz="2400" i="1" dirty="0">
                <a:solidFill>
                  <a:srgbClr val="0070C0"/>
                </a:solidFill>
              </a:rPr>
              <a:t>  </a:t>
            </a:r>
            <a:r>
              <a:rPr lang="en-US" sz="2400" dirty="0"/>
              <a:t>typical range: 1.5 - 50</a:t>
            </a:r>
          </a:p>
        </p:txBody>
      </p:sp>
      <p:sp>
        <p:nvSpPr>
          <p:cNvPr id="16" name="TextBox 15"/>
          <p:cNvSpPr txBox="1"/>
          <p:nvPr/>
        </p:nvSpPr>
        <p:spPr>
          <a:xfrm>
            <a:off x="304799" y="2525486"/>
            <a:ext cx="5965371" cy="969496"/>
          </a:xfrm>
          <a:prstGeom prst="rect">
            <a:avLst/>
          </a:prstGeom>
          <a:noFill/>
        </p:spPr>
        <p:txBody>
          <a:bodyPr wrap="square" rtlCol="0">
            <a:spAutoFit/>
          </a:bodyPr>
          <a:lstStyle/>
          <a:p>
            <a:r>
              <a:rPr lang="en-US" sz="2800" dirty="0">
                <a:solidFill>
                  <a:srgbClr val="0070C0"/>
                </a:solidFill>
              </a:rPr>
              <a:t>Number average molecular weight, </a:t>
            </a:r>
            <a:r>
              <a:rPr lang="en-US" sz="2800" i="1" dirty="0">
                <a:solidFill>
                  <a:srgbClr val="0070C0"/>
                </a:solidFill>
              </a:rPr>
              <a:t>M</a:t>
            </a:r>
            <a:r>
              <a:rPr lang="en-US" sz="2800" baseline="-25000" dirty="0">
                <a:solidFill>
                  <a:srgbClr val="0070C0"/>
                </a:solidFill>
              </a:rPr>
              <a:t>n</a:t>
            </a:r>
          </a:p>
          <a:p>
            <a:pPr>
              <a:spcBef>
                <a:spcPts val="600"/>
              </a:spcBef>
            </a:pPr>
            <a:r>
              <a:rPr lang="en-US" sz="2400" dirty="0"/>
              <a:t>   more sensitive to </a:t>
            </a:r>
            <a:r>
              <a:rPr lang="en-US" sz="2400" i="1" u="sng" dirty="0"/>
              <a:t>short</a:t>
            </a:r>
            <a:r>
              <a:rPr lang="en-US" sz="2400" dirty="0"/>
              <a:t> chains </a:t>
            </a:r>
          </a:p>
        </p:txBody>
      </p:sp>
      <p:sp>
        <p:nvSpPr>
          <p:cNvPr id="21" name="TextBox 20"/>
          <p:cNvSpPr txBox="1"/>
          <p:nvPr/>
        </p:nvSpPr>
        <p:spPr>
          <a:xfrm>
            <a:off x="304796" y="3984206"/>
            <a:ext cx="5768884" cy="969496"/>
          </a:xfrm>
          <a:prstGeom prst="rect">
            <a:avLst/>
          </a:prstGeom>
          <a:noFill/>
        </p:spPr>
        <p:txBody>
          <a:bodyPr wrap="square" rtlCol="0">
            <a:spAutoFit/>
          </a:bodyPr>
          <a:lstStyle/>
          <a:p>
            <a:r>
              <a:rPr lang="en-US" sz="2800" dirty="0">
                <a:solidFill>
                  <a:srgbClr val="0070C0"/>
                </a:solidFill>
              </a:rPr>
              <a:t>Weight average molecular weight, </a:t>
            </a:r>
            <a:r>
              <a:rPr lang="en-US" sz="2800" i="1" dirty="0">
                <a:solidFill>
                  <a:srgbClr val="0070C0"/>
                </a:solidFill>
              </a:rPr>
              <a:t>M</a:t>
            </a:r>
            <a:r>
              <a:rPr lang="en-US" sz="2800" baseline="-25000" dirty="0">
                <a:solidFill>
                  <a:srgbClr val="0070C0"/>
                </a:solidFill>
              </a:rPr>
              <a:t>w</a:t>
            </a:r>
          </a:p>
          <a:p>
            <a:pPr>
              <a:spcBef>
                <a:spcPts val="600"/>
              </a:spcBef>
            </a:pPr>
            <a:r>
              <a:rPr lang="en-US" sz="2400" dirty="0"/>
              <a:t>   influenced more by </a:t>
            </a:r>
            <a:r>
              <a:rPr lang="en-US" sz="2400" i="1" u="sng" dirty="0"/>
              <a:t>long</a:t>
            </a:r>
            <a:r>
              <a:rPr lang="en-US" sz="2400" dirty="0"/>
              <a:t> chains </a:t>
            </a:r>
          </a:p>
        </p:txBody>
      </p:sp>
      <p:pic>
        <p:nvPicPr>
          <p:cNvPr id="2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694" t="51484" r="15006" b="8895"/>
          <a:stretch/>
        </p:blipFill>
        <p:spPr bwMode="auto">
          <a:xfrm>
            <a:off x="6347516" y="3908004"/>
            <a:ext cx="2556998" cy="10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111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465284"/>
            <a:ext cx="6802272" cy="762000"/>
          </a:xfrm>
        </p:spPr>
        <p:txBody>
          <a:bodyPr>
            <a:normAutofit/>
          </a:bodyPr>
          <a:lstStyle/>
          <a:p>
            <a:pPr marL="0" indent="0" algn="ctr">
              <a:buNone/>
            </a:pPr>
            <a:r>
              <a:rPr lang="en-US" sz="4000" dirty="0"/>
              <a:t>Molecular Weight and Numbers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39</a:t>
            </a:fld>
            <a:endParaRPr lang="en-US" dirty="0"/>
          </a:p>
        </p:txBody>
      </p:sp>
      <p:sp>
        <p:nvSpPr>
          <p:cNvPr id="14" name="TextBox 13"/>
          <p:cNvSpPr txBox="1"/>
          <p:nvPr/>
        </p:nvSpPr>
        <p:spPr>
          <a:xfrm>
            <a:off x="500915" y="2328333"/>
            <a:ext cx="8240917" cy="3693319"/>
          </a:xfrm>
          <a:prstGeom prst="rect">
            <a:avLst/>
          </a:prstGeom>
          <a:noFill/>
        </p:spPr>
        <p:txBody>
          <a:bodyPr wrap="square" rtlCol="0">
            <a:spAutoFit/>
          </a:bodyPr>
          <a:lstStyle/>
          <a:p>
            <a:pPr>
              <a:spcAft>
                <a:spcPts val="600"/>
              </a:spcAft>
              <a:tabLst>
                <a:tab pos="4114800" algn="l"/>
              </a:tabLst>
            </a:pPr>
            <a:r>
              <a:rPr lang="en-US" sz="2800" dirty="0"/>
              <a:t>Most biomaterial polymers: 	M</a:t>
            </a:r>
            <a:r>
              <a:rPr lang="en-US" sz="2800" baseline="-25000" dirty="0"/>
              <a:t>n</a:t>
            </a:r>
            <a:r>
              <a:rPr lang="en-US" sz="2800" dirty="0"/>
              <a:t> of 25,000 to 100,000 </a:t>
            </a:r>
          </a:p>
          <a:p>
            <a:pPr marL="4114800">
              <a:spcAft>
                <a:spcPts val="600"/>
              </a:spcAft>
            </a:pPr>
            <a:r>
              <a:rPr lang="en-US" sz="2800" dirty="0"/>
              <a:t>M</a:t>
            </a:r>
            <a:r>
              <a:rPr lang="en-US" sz="2800" baseline="-25000" dirty="0"/>
              <a:t>w</a:t>
            </a:r>
            <a:r>
              <a:rPr lang="en-US" sz="2800" dirty="0"/>
              <a:t> of 50,000 to 300,000</a:t>
            </a:r>
          </a:p>
          <a:p>
            <a:pPr marL="287338">
              <a:spcAft>
                <a:spcPts val="600"/>
              </a:spcAft>
              <a:tabLst>
                <a:tab pos="457200" algn="l"/>
              </a:tabLst>
            </a:pPr>
            <a:r>
              <a:rPr lang="en-US" sz="2400" i="1" dirty="0">
                <a:solidFill>
                  <a:srgbClr val="0070C0"/>
                </a:solidFill>
              </a:rPr>
              <a:t>Higher molecular weight </a:t>
            </a:r>
            <a:r>
              <a:rPr lang="en-US" sz="2400" i="1" dirty="0">
                <a:solidFill>
                  <a:srgbClr val="0070C0"/>
                </a:solidFill>
                <a:sym typeface="Wingdings" pitchFamily="2" charset="2"/>
              </a:rPr>
              <a:t>increases physical properties</a:t>
            </a:r>
          </a:p>
          <a:p>
            <a:pPr>
              <a:spcAft>
                <a:spcPts val="600"/>
              </a:spcAft>
            </a:pPr>
            <a:endParaRPr lang="en-US" sz="2000" dirty="0">
              <a:sym typeface="Wingdings" pitchFamily="2" charset="2"/>
            </a:endParaRPr>
          </a:p>
          <a:p>
            <a:pPr>
              <a:spcAft>
                <a:spcPts val="600"/>
              </a:spcAft>
            </a:pPr>
            <a:r>
              <a:rPr lang="en-US" sz="2800" dirty="0">
                <a:sym typeface="Wingdings" pitchFamily="2" charset="2"/>
              </a:rPr>
              <a:t>Ultrahigh molecular weight polyethylene (UHMWPE)</a:t>
            </a:r>
          </a:p>
          <a:p>
            <a:pPr marL="4114800">
              <a:spcAft>
                <a:spcPts val="600"/>
              </a:spcAft>
            </a:pPr>
            <a:r>
              <a:rPr lang="en-US" sz="2800" dirty="0">
                <a:sym typeface="Wingdings" pitchFamily="2" charset="2"/>
              </a:rPr>
              <a:t>M</a:t>
            </a:r>
            <a:r>
              <a:rPr lang="en-US" sz="2800" baseline="-25000" dirty="0">
                <a:sym typeface="Wingdings" pitchFamily="2" charset="2"/>
              </a:rPr>
              <a:t>w</a:t>
            </a:r>
            <a:r>
              <a:rPr lang="en-US" sz="2800" dirty="0">
                <a:sym typeface="Wingdings" pitchFamily="2" charset="2"/>
              </a:rPr>
              <a:t> of ~&lt;10</a:t>
            </a:r>
            <a:r>
              <a:rPr lang="en-US" sz="2800" baseline="30000" dirty="0">
                <a:sym typeface="Wingdings" pitchFamily="2" charset="2"/>
              </a:rPr>
              <a:t>6</a:t>
            </a:r>
          </a:p>
          <a:p>
            <a:pPr marL="347663">
              <a:spcAft>
                <a:spcPts val="600"/>
              </a:spcAft>
            </a:pPr>
            <a:r>
              <a:rPr lang="en-US" sz="2400" i="1" dirty="0">
                <a:solidFill>
                  <a:srgbClr val="0070C0"/>
                </a:solidFill>
                <a:sym typeface="Wingdings" pitchFamily="2" charset="2"/>
              </a:rPr>
              <a:t>High melting temperature &amp; high viscosity makes molding parts difficult</a:t>
            </a:r>
            <a:endParaRPr lang="en-US" sz="2400" i="1" dirty="0">
              <a:solidFill>
                <a:srgbClr val="0070C0"/>
              </a:solidFill>
            </a:endParaRPr>
          </a:p>
        </p:txBody>
      </p:sp>
    </p:spTree>
    <p:extLst>
      <p:ext uri="{BB962C8B-B14F-4D97-AF65-F5344CB8AC3E}">
        <p14:creationId xmlns:p14="http://schemas.microsoft.com/office/powerpoint/2010/main" val="4033273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4</a:t>
            </a:fld>
            <a:endParaRPr lang="en-US"/>
          </a:p>
        </p:txBody>
      </p:sp>
      <p:sp>
        <p:nvSpPr>
          <p:cNvPr id="22" name="Title 3"/>
          <p:cNvSpPr>
            <a:spLocks noGrp="1"/>
          </p:cNvSpPr>
          <p:nvPr>
            <p:ph type="title"/>
          </p:nvPr>
        </p:nvSpPr>
        <p:spPr>
          <a:xfrm>
            <a:off x="257629" y="1440683"/>
            <a:ext cx="7868728" cy="685800"/>
          </a:xfrm>
        </p:spPr>
        <p:txBody>
          <a:bodyPr>
            <a:normAutofit fontScale="90000"/>
          </a:bodyPr>
          <a:lstStyle/>
          <a:p>
            <a:r>
              <a:rPr lang="en-US" dirty="0"/>
              <a:t>4 levels of protein structure</a:t>
            </a:r>
          </a:p>
        </p:txBody>
      </p:sp>
      <p:sp>
        <p:nvSpPr>
          <p:cNvPr id="23" name="TextBox 22"/>
          <p:cNvSpPr txBox="1"/>
          <p:nvPr/>
        </p:nvSpPr>
        <p:spPr>
          <a:xfrm>
            <a:off x="609600" y="6326991"/>
            <a:ext cx="4495800" cy="276999"/>
          </a:xfrm>
          <a:prstGeom prst="rect">
            <a:avLst/>
          </a:prstGeom>
          <a:noFill/>
        </p:spPr>
        <p:txBody>
          <a:bodyPr wrap="square" rtlCol="0">
            <a:spAutoFit/>
          </a:bodyPr>
          <a:lstStyle/>
          <a:p>
            <a:r>
              <a:rPr lang="en-US" sz="1200" dirty="0">
                <a:solidFill>
                  <a:srgbClr val="0070C0"/>
                </a:solidFill>
              </a:rPr>
              <a:t>Fig. 8.7, </a:t>
            </a:r>
            <a:r>
              <a:rPr lang="en-US" sz="1200" dirty="0" err="1">
                <a:solidFill>
                  <a:srgbClr val="0070C0"/>
                </a:solidFill>
              </a:rPr>
              <a:t>Temenoff</a:t>
            </a:r>
            <a:r>
              <a:rPr lang="en-US" sz="1200" dirty="0">
                <a:solidFill>
                  <a:srgbClr val="0070C0"/>
                </a:solidFill>
              </a:rPr>
              <a:t> and </a:t>
            </a:r>
            <a:r>
              <a:rPr lang="en-US" sz="1200" dirty="0" err="1">
                <a:solidFill>
                  <a:srgbClr val="0070C0"/>
                </a:solidFill>
              </a:rPr>
              <a:t>Mikos</a:t>
            </a:r>
            <a:r>
              <a:rPr lang="en-US" sz="1200" dirty="0">
                <a:solidFill>
                  <a:srgbClr val="0070C0"/>
                </a:solidFill>
              </a:rPr>
              <a:t> (2008) Biomaterials text</a:t>
            </a:r>
          </a:p>
        </p:txBody>
      </p:sp>
      <p:pic>
        <p:nvPicPr>
          <p:cNvPr id="2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1111" b="43725"/>
          <a:stretch/>
        </p:blipFill>
        <p:spPr bwMode="auto">
          <a:xfrm>
            <a:off x="3308479" y="3211524"/>
            <a:ext cx="2527041" cy="2370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57725"/>
          <a:stretch/>
        </p:blipFill>
        <p:spPr bwMode="auto">
          <a:xfrm>
            <a:off x="6175075" y="3124200"/>
            <a:ext cx="2527041" cy="2850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8338" b="80434"/>
          <a:stretch/>
        </p:blipFill>
        <p:spPr bwMode="auto">
          <a:xfrm>
            <a:off x="504828" y="4699274"/>
            <a:ext cx="2527041" cy="75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92482"/>
          <a:stretch/>
        </p:blipFill>
        <p:spPr bwMode="auto">
          <a:xfrm>
            <a:off x="457200" y="3048000"/>
            <a:ext cx="2527041" cy="506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0483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 name="Title 1"/>
          <p:cNvSpPr>
            <a:spLocks noGrp="1"/>
          </p:cNvSpPr>
          <p:nvPr>
            <p:ph type="title"/>
          </p:nvPr>
        </p:nvSpPr>
        <p:spPr>
          <a:xfrm>
            <a:off x="317500" y="1905000"/>
            <a:ext cx="8229600" cy="2340976"/>
          </a:xfrm>
        </p:spPr>
        <p:txBody>
          <a:bodyPr>
            <a:normAutofit fontScale="90000"/>
          </a:bodyPr>
          <a:lstStyle/>
          <a:p>
            <a:br>
              <a:rPr lang="en-US" altLang="en-US" sz="3600" dirty="0"/>
            </a:br>
            <a:r>
              <a:rPr lang="en-US" altLang="en-US" sz="3600" dirty="0">
                <a:solidFill>
                  <a:srgbClr val="0E35DC"/>
                </a:solidFill>
              </a:rPr>
              <a:t>Slowly pull on both ends of a transfer pipette to stretch it and then pull it apart quickly. </a:t>
            </a:r>
            <a:br>
              <a:rPr lang="en-US" altLang="en-US" sz="3600" dirty="0"/>
            </a:br>
            <a:br>
              <a:rPr lang="en-US" altLang="en-US" sz="3600" dirty="0"/>
            </a:br>
            <a:r>
              <a:rPr lang="en-US" altLang="en-US" sz="3600" dirty="0"/>
              <a:t>Why do polymers stretch?</a:t>
            </a:r>
            <a:br>
              <a:rPr lang="en-US" altLang="en-US" sz="3600" dirty="0"/>
            </a:br>
            <a:r>
              <a:rPr lang="en-US" altLang="en-US" sz="3600" dirty="0"/>
              <a:t>Why does increasing the rate of this stretch increase the chance that the material will break into two pieces? </a:t>
            </a:r>
          </a:p>
        </p:txBody>
      </p:sp>
      <p:grpSp>
        <p:nvGrpSpPr>
          <p:cNvPr id="9" name="Group 8"/>
          <p:cNvGrpSpPr/>
          <p:nvPr/>
        </p:nvGrpSpPr>
        <p:grpSpPr>
          <a:xfrm>
            <a:off x="0" y="0"/>
            <a:ext cx="9144000" cy="2057399"/>
            <a:chOff x="0" y="0"/>
            <a:chExt cx="9144000" cy="2057399"/>
          </a:xfrm>
        </p:grpSpPr>
        <p:sp>
          <p:nvSpPr>
            <p:cNvPr id="10" name="Freeform 9"/>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11" name="Freeform 10"/>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12"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3"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4" name="Group 13"/>
            <p:cNvGrpSpPr/>
            <p:nvPr/>
          </p:nvGrpSpPr>
          <p:grpSpPr>
            <a:xfrm>
              <a:off x="76200" y="76200"/>
              <a:ext cx="914400" cy="914400"/>
              <a:chOff x="76200" y="76200"/>
              <a:chExt cx="914400" cy="914400"/>
            </a:xfrm>
          </p:grpSpPr>
          <p:sp>
            <p:nvSpPr>
              <p:cNvPr id="15" name="Oval 14"/>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6"/>
              <p:cNvGrpSpPr/>
              <p:nvPr/>
            </p:nvGrpSpPr>
            <p:grpSpPr>
              <a:xfrm>
                <a:off x="257629" y="297231"/>
                <a:ext cx="580571" cy="540969"/>
                <a:chOff x="-8229599" y="518558"/>
                <a:chExt cx="4571999" cy="4087423"/>
              </a:xfrm>
            </p:grpSpPr>
            <p:sp>
              <p:nvSpPr>
                <p:cNvPr id="17"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3" name="Rectangle 2">
            <a:extLst>
              <a:ext uri="{FF2B5EF4-FFF2-40B4-BE49-F238E27FC236}">
                <a16:creationId xmlns:a16="http://schemas.microsoft.com/office/drawing/2014/main" id="{49DDC348-5C84-464F-A016-15D2344EC0B1}"/>
              </a:ext>
            </a:extLst>
          </p:cNvPr>
          <p:cNvSpPr/>
          <p:nvPr/>
        </p:nvSpPr>
        <p:spPr>
          <a:xfrm>
            <a:off x="838200" y="6183868"/>
            <a:ext cx="7188200" cy="369332"/>
          </a:xfrm>
          <a:prstGeom prst="rect">
            <a:avLst/>
          </a:prstGeom>
        </p:spPr>
        <p:txBody>
          <a:bodyPr wrap="square">
            <a:spAutoFit/>
          </a:bodyPr>
          <a:lstStyle/>
          <a:p>
            <a:r>
              <a:rPr lang="en-US" dirty="0"/>
              <a:t>Image source: </a:t>
            </a:r>
            <a:r>
              <a:rPr lang="en-US" dirty="0">
                <a:hlinkClick r:id="rId4"/>
              </a:rPr>
              <a:t>http://www.usvaporshop.com/assets/images/3mlpipette.jpg</a:t>
            </a:r>
            <a:r>
              <a:rPr lang="en-US" dirty="0"/>
              <a:t> </a:t>
            </a:r>
          </a:p>
        </p:txBody>
      </p:sp>
    </p:spTree>
    <p:extLst>
      <p:ext uri="{BB962C8B-B14F-4D97-AF65-F5344CB8AC3E}">
        <p14:creationId xmlns:p14="http://schemas.microsoft.com/office/powerpoint/2010/main" val="3914760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004" y="1473751"/>
            <a:ext cx="7703894" cy="762000"/>
          </a:xfrm>
        </p:spPr>
        <p:txBody>
          <a:bodyPr>
            <a:normAutofit/>
          </a:bodyPr>
          <a:lstStyle/>
          <a:p>
            <a:pPr marL="0" indent="0" algn="ctr">
              <a:buNone/>
            </a:pPr>
            <a:r>
              <a:rPr lang="en-US" sz="4000" dirty="0"/>
              <a:t>Tensile properties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41</a:t>
            </a:fld>
            <a:endParaRPr lang="en-US" dirty="0"/>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517" y="2209800"/>
            <a:ext cx="4610100" cy="4041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334000" y="6400800"/>
            <a:ext cx="2971800" cy="276999"/>
          </a:xfrm>
          <a:prstGeom prst="rect">
            <a:avLst/>
          </a:prstGeom>
          <a:noFill/>
        </p:spPr>
        <p:txBody>
          <a:bodyPr wrap="square" rtlCol="0">
            <a:spAutoFit/>
          </a:bodyPr>
          <a:lstStyle/>
          <a:p>
            <a:pPr algn="ctr"/>
            <a:r>
              <a:rPr lang="en-US" sz="1200" dirty="0">
                <a:solidFill>
                  <a:srgbClr val="0070C0"/>
                </a:solidFill>
              </a:rPr>
              <a:t>Figures from Chapter 2.2, Ratner et al., 2004</a:t>
            </a:r>
          </a:p>
        </p:txBody>
      </p:sp>
    </p:spTree>
    <p:extLst>
      <p:ext uri="{BB962C8B-B14F-4D97-AF65-F5344CB8AC3E}">
        <p14:creationId xmlns:p14="http://schemas.microsoft.com/office/powerpoint/2010/main" val="103271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532465"/>
            <a:ext cx="7239000" cy="609600"/>
          </a:xfrm>
        </p:spPr>
        <p:txBody>
          <a:bodyPr>
            <a:normAutofit fontScale="77500" lnSpcReduction="20000"/>
          </a:bodyPr>
          <a:lstStyle/>
          <a:p>
            <a:pPr marL="0" indent="0" algn="ctr">
              <a:buNone/>
            </a:pPr>
            <a:r>
              <a:rPr lang="en-US" sz="4000" dirty="0"/>
              <a:t>Describing the property of viscoelasticity</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42</a:t>
            </a:fld>
            <a:endParaRPr lang="en-US"/>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 y="2228849"/>
            <a:ext cx="9104197" cy="442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495800" y="6477000"/>
            <a:ext cx="3385184" cy="276999"/>
          </a:xfrm>
          <a:prstGeom prst="rect">
            <a:avLst/>
          </a:prstGeom>
          <a:noFill/>
        </p:spPr>
        <p:txBody>
          <a:bodyPr wrap="square" rtlCol="0">
            <a:spAutoFit/>
          </a:bodyPr>
          <a:lstStyle/>
          <a:p>
            <a:pPr algn="ctr"/>
            <a:r>
              <a:rPr lang="en-US" sz="1200" dirty="0">
                <a:solidFill>
                  <a:srgbClr val="0070C0"/>
                </a:solidFill>
              </a:rPr>
              <a:t>Figures from text: Ratner et al., 2004</a:t>
            </a:r>
          </a:p>
        </p:txBody>
      </p:sp>
    </p:spTree>
    <p:extLst>
      <p:ext uri="{BB962C8B-B14F-4D97-AF65-F5344CB8AC3E}">
        <p14:creationId xmlns:p14="http://schemas.microsoft.com/office/powerpoint/2010/main" val="1979698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004" y="1473751"/>
            <a:ext cx="7703894" cy="762000"/>
          </a:xfrm>
        </p:spPr>
        <p:txBody>
          <a:bodyPr>
            <a:normAutofit/>
          </a:bodyPr>
          <a:lstStyle/>
          <a:p>
            <a:pPr marL="0" indent="0" algn="ctr">
              <a:buNone/>
            </a:pPr>
            <a:r>
              <a:rPr lang="en-US" sz="4000" dirty="0"/>
              <a:t>Dynamic mechanical analysis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43</a:t>
            </a:fld>
            <a:endParaRPr lang="en-US" dirty="0"/>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895600"/>
            <a:ext cx="7488936"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399" y="4419600"/>
            <a:ext cx="746466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343400" y="6400800"/>
            <a:ext cx="3962400" cy="276999"/>
          </a:xfrm>
          <a:prstGeom prst="rect">
            <a:avLst/>
          </a:prstGeom>
          <a:noFill/>
        </p:spPr>
        <p:txBody>
          <a:bodyPr wrap="square" rtlCol="0">
            <a:spAutoFit/>
          </a:bodyPr>
          <a:lstStyle/>
          <a:p>
            <a:pPr algn="ctr"/>
            <a:r>
              <a:rPr lang="en-US" sz="1200" dirty="0">
                <a:solidFill>
                  <a:srgbClr val="0070C0"/>
                </a:solidFill>
              </a:rPr>
              <a:t>Equations from page 77, Chapter 2.2, Ratner et al., 2004</a:t>
            </a:r>
          </a:p>
        </p:txBody>
      </p:sp>
      <p:sp>
        <p:nvSpPr>
          <p:cNvPr id="14" name="TextBox 13"/>
          <p:cNvSpPr txBox="1"/>
          <p:nvPr/>
        </p:nvSpPr>
        <p:spPr>
          <a:xfrm>
            <a:off x="1371600" y="5181600"/>
            <a:ext cx="4800600" cy="1200329"/>
          </a:xfrm>
          <a:prstGeom prst="rect">
            <a:avLst/>
          </a:prstGeom>
          <a:noFill/>
        </p:spPr>
        <p:txBody>
          <a:bodyPr wrap="square" rtlCol="0">
            <a:spAutoFit/>
          </a:bodyPr>
          <a:lstStyle/>
          <a:p>
            <a:r>
              <a:rPr lang="en-US" dirty="0">
                <a:latin typeface="Symbol" pitchFamily="18" charset="2"/>
              </a:rPr>
              <a:t>d</a:t>
            </a:r>
            <a:r>
              <a:rPr lang="en-US" dirty="0"/>
              <a:t> is the phase angle between </a:t>
            </a:r>
            <a:r>
              <a:rPr lang="en-US" dirty="0">
                <a:latin typeface="Symbol" pitchFamily="18" charset="2"/>
              </a:rPr>
              <a:t>s</a:t>
            </a:r>
            <a:r>
              <a:rPr lang="en-US" dirty="0"/>
              <a:t> and </a:t>
            </a:r>
            <a:r>
              <a:rPr lang="en-US" dirty="0">
                <a:latin typeface="Symbol" pitchFamily="18" charset="2"/>
              </a:rPr>
              <a:t>e</a:t>
            </a:r>
          </a:p>
          <a:p>
            <a:r>
              <a:rPr lang="en-US" dirty="0">
                <a:latin typeface="Symbol" pitchFamily="18" charset="2"/>
              </a:rPr>
              <a:t>d</a:t>
            </a:r>
            <a:r>
              <a:rPr lang="en-US" dirty="0"/>
              <a:t> = 0°   for purely Hookean materials</a:t>
            </a:r>
          </a:p>
          <a:p>
            <a:r>
              <a:rPr lang="en-US" dirty="0">
                <a:latin typeface="Symbol" pitchFamily="18" charset="2"/>
              </a:rPr>
              <a:t>d</a:t>
            </a:r>
            <a:r>
              <a:rPr lang="en-US" dirty="0"/>
              <a:t> = 90° for purely viscoelastic materials</a:t>
            </a:r>
          </a:p>
          <a:p>
            <a:r>
              <a:rPr lang="en-US" dirty="0"/>
              <a:t>0 &lt; </a:t>
            </a:r>
            <a:r>
              <a:rPr lang="en-US" dirty="0">
                <a:latin typeface="Symbol" pitchFamily="18" charset="2"/>
              </a:rPr>
              <a:t>d </a:t>
            </a:r>
            <a:r>
              <a:rPr lang="en-US" dirty="0"/>
              <a:t>&lt; 90 for real materials</a:t>
            </a:r>
          </a:p>
        </p:txBody>
      </p:sp>
      <p:sp>
        <p:nvSpPr>
          <p:cNvPr id="15" name="Rectangle 14"/>
          <p:cNvSpPr/>
          <p:nvPr/>
        </p:nvSpPr>
        <p:spPr>
          <a:xfrm>
            <a:off x="914404" y="2236301"/>
            <a:ext cx="7239000" cy="461665"/>
          </a:xfrm>
          <a:prstGeom prst="rect">
            <a:avLst/>
          </a:prstGeom>
        </p:spPr>
        <p:txBody>
          <a:bodyPr wrap="square">
            <a:spAutoFit/>
          </a:bodyPr>
          <a:lstStyle/>
          <a:p>
            <a:pPr algn="ctr"/>
            <a:r>
              <a:rPr lang="en-US" sz="2400" dirty="0"/>
              <a:t>Response to cyclic deformation at a fixed frequency (</a:t>
            </a:r>
            <a:r>
              <a:rPr lang="en-US" sz="2400" dirty="0">
                <a:latin typeface="Symbol" panose="05050102010706020507" pitchFamily="18" charset="2"/>
              </a:rPr>
              <a:t>w</a:t>
            </a:r>
            <a:r>
              <a:rPr lang="en-US" sz="2400" dirty="0"/>
              <a:t>)</a:t>
            </a:r>
          </a:p>
        </p:txBody>
      </p:sp>
      <p:sp>
        <p:nvSpPr>
          <p:cNvPr id="17" name="Rectangle 16"/>
          <p:cNvSpPr/>
          <p:nvPr/>
        </p:nvSpPr>
        <p:spPr>
          <a:xfrm>
            <a:off x="1066800" y="3886200"/>
            <a:ext cx="4718664" cy="369332"/>
          </a:xfrm>
          <a:prstGeom prst="rect">
            <a:avLst/>
          </a:prstGeom>
        </p:spPr>
        <p:txBody>
          <a:bodyPr wrap="none">
            <a:spAutoFit/>
          </a:bodyPr>
          <a:lstStyle/>
          <a:p>
            <a:r>
              <a:rPr lang="en-US" dirty="0"/>
              <a:t>If the stress is a sinusoidal function of time, then</a:t>
            </a:r>
          </a:p>
        </p:txBody>
      </p:sp>
    </p:spTree>
    <p:extLst>
      <p:ext uri="{BB962C8B-B14F-4D97-AF65-F5344CB8AC3E}">
        <p14:creationId xmlns:p14="http://schemas.microsoft.com/office/powerpoint/2010/main" val="395298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905" y="1416140"/>
            <a:ext cx="7703894" cy="762000"/>
          </a:xfrm>
        </p:spPr>
        <p:txBody>
          <a:bodyPr>
            <a:normAutofit/>
          </a:bodyPr>
          <a:lstStyle/>
          <a:p>
            <a:pPr marL="0" indent="0">
              <a:buNone/>
            </a:pPr>
            <a:r>
              <a:rPr lang="en-US" sz="4000" dirty="0"/>
              <a:t>Some effects on elastic modulus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44</a:t>
            </a:fld>
            <a:endParaRPr lang="en-US" dirty="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02" y="2076450"/>
            <a:ext cx="5658332"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6366932" y="6177998"/>
            <a:ext cx="1938867" cy="461665"/>
          </a:xfrm>
          <a:prstGeom prst="rect">
            <a:avLst/>
          </a:prstGeom>
          <a:noFill/>
        </p:spPr>
        <p:txBody>
          <a:bodyPr wrap="square" rtlCol="0">
            <a:spAutoFit/>
          </a:bodyPr>
          <a:lstStyle/>
          <a:p>
            <a:pPr algn="ctr"/>
            <a:r>
              <a:rPr lang="en-US" sz="1200" dirty="0">
                <a:solidFill>
                  <a:srgbClr val="0070C0"/>
                </a:solidFill>
              </a:rPr>
              <a:t>Figures from Chapter 2.2, Ratner et al., 2004</a:t>
            </a:r>
          </a:p>
        </p:txBody>
      </p:sp>
    </p:spTree>
    <p:extLst>
      <p:ext uri="{BB962C8B-B14F-4D97-AF65-F5344CB8AC3E}">
        <p14:creationId xmlns:p14="http://schemas.microsoft.com/office/powerpoint/2010/main" val="103271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004" y="1473751"/>
            <a:ext cx="7703894" cy="762000"/>
          </a:xfrm>
        </p:spPr>
        <p:txBody>
          <a:bodyPr>
            <a:normAutofit/>
          </a:bodyPr>
          <a:lstStyle/>
          <a:p>
            <a:pPr marL="0" indent="0">
              <a:buNone/>
            </a:pPr>
            <a:r>
              <a:rPr lang="en-US" sz="4000" dirty="0"/>
              <a:t>Mechanical properties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45</a:t>
            </a:fld>
            <a:endParaRPr 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362200"/>
            <a:ext cx="8680342"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359052" y="6463430"/>
            <a:ext cx="2971800" cy="276999"/>
          </a:xfrm>
          <a:prstGeom prst="rect">
            <a:avLst/>
          </a:prstGeom>
          <a:noFill/>
        </p:spPr>
        <p:txBody>
          <a:bodyPr wrap="square" rtlCol="0">
            <a:spAutoFit/>
          </a:bodyPr>
          <a:lstStyle/>
          <a:p>
            <a:pPr algn="ctr"/>
            <a:r>
              <a:rPr lang="en-US" sz="1200" dirty="0">
                <a:solidFill>
                  <a:srgbClr val="0070C0"/>
                </a:solidFill>
              </a:rPr>
              <a:t>Figures from Chapter 2.2, Ratner et al., 2004</a:t>
            </a:r>
          </a:p>
        </p:txBody>
      </p:sp>
      <p:sp>
        <p:nvSpPr>
          <p:cNvPr id="14" name="TextBox 13"/>
          <p:cNvSpPr txBox="1"/>
          <p:nvPr/>
        </p:nvSpPr>
        <p:spPr>
          <a:xfrm rot="21277446">
            <a:off x="1609501" y="5988050"/>
            <a:ext cx="4077315" cy="646331"/>
          </a:xfrm>
          <a:prstGeom prst="rect">
            <a:avLst/>
          </a:prstGeom>
          <a:solidFill>
            <a:schemeClr val="accent3">
              <a:lumMod val="40000"/>
              <a:lumOff val="60000"/>
              <a:alpha val="61000"/>
            </a:schemeClr>
          </a:solidFill>
        </p:spPr>
        <p:txBody>
          <a:bodyPr wrap="square" rtlCol="0">
            <a:spAutoFit/>
          </a:bodyPr>
          <a:lstStyle/>
          <a:p>
            <a:r>
              <a:rPr lang="en-US" dirty="0">
                <a:solidFill>
                  <a:srgbClr val="FF0000"/>
                </a:solidFill>
              </a:rPr>
              <a:t>You do not need to memorize this table, but do need to know how to use it.</a:t>
            </a:r>
          </a:p>
        </p:txBody>
      </p:sp>
    </p:spTree>
    <p:extLst>
      <p:ext uri="{BB962C8B-B14F-4D97-AF65-F5344CB8AC3E}">
        <p14:creationId xmlns:p14="http://schemas.microsoft.com/office/powerpoint/2010/main" val="103271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9"/>
          <p:cNvSpPr>
            <a:spLocks noGrp="1" noChangeArrowheads="1"/>
          </p:cNvSpPr>
          <p:nvPr>
            <p:ph type="body" idx="1"/>
          </p:nvPr>
        </p:nvSpPr>
        <p:spPr>
          <a:xfrm>
            <a:off x="417513" y="5000403"/>
            <a:ext cx="8432800" cy="1476645"/>
          </a:xfrm>
        </p:spPr>
        <p:txBody>
          <a:bodyPr/>
          <a:lstStyle/>
          <a:p>
            <a:pPr eaLnBrk="1" hangingPunct="1">
              <a:lnSpc>
                <a:spcPct val="80000"/>
              </a:lnSpc>
            </a:pPr>
            <a:r>
              <a:rPr lang="en-US" altLang="en-US" sz="2400" dirty="0"/>
              <a:t>Flexibility is result of </a:t>
            </a:r>
            <a:r>
              <a:rPr lang="en-US" altLang="en-US" sz="2400" b="1" dirty="0">
                <a:solidFill>
                  <a:srgbClr val="0E35DC"/>
                </a:solidFill>
              </a:rPr>
              <a:t>rotation</a:t>
            </a:r>
            <a:r>
              <a:rPr lang="en-US" altLang="en-US" sz="2400" dirty="0"/>
              <a:t> of C-C sigma bonds, </a:t>
            </a:r>
            <a:r>
              <a:rPr lang="en-US" altLang="en-US" sz="2400" b="1" dirty="0">
                <a:solidFill>
                  <a:srgbClr val="0E35DC"/>
                </a:solidFill>
              </a:rPr>
              <a:t>NOT the redirection</a:t>
            </a:r>
            <a:r>
              <a:rPr lang="en-US" altLang="en-US" sz="2400" b="1" dirty="0">
                <a:solidFill>
                  <a:srgbClr val="3366FF"/>
                </a:solidFill>
              </a:rPr>
              <a:t> </a:t>
            </a:r>
            <a:r>
              <a:rPr lang="en-US" altLang="en-US" sz="2400" dirty="0"/>
              <a:t>of C-C bonds (that would lead to brittle fracture) </a:t>
            </a:r>
          </a:p>
          <a:p>
            <a:pPr eaLnBrk="1" hangingPunct="1">
              <a:lnSpc>
                <a:spcPct val="80000"/>
              </a:lnSpc>
              <a:spcBef>
                <a:spcPts val="1200"/>
              </a:spcBef>
            </a:pPr>
            <a:r>
              <a:rPr lang="en-US" altLang="en-US" sz="2400" dirty="0"/>
              <a:t>Chain flexibility is directly controlled by its rotational freedom</a:t>
            </a:r>
          </a:p>
        </p:txBody>
      </p:sp>
      <p:sp>
        <p:nvSpPr>
          <p:cNvPr id="17412"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17413"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935" y="2360205"/>
            <a:ext cx="5129095" cy="255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5"/>
          <p:cNvSpPr txBox="1">
            <a:spLocks noChangeArrowheads="1"/>
          </p:cNvSpPr>
          <p:nvPr/>
        </p:nvSpPr>
        <p:spPr bwMode="auto">
          <a:xfrm>
            <a:off x="417513" y="6392447"/>
            <a:ext cx="4724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dirty="0">
                <a:solidFill>
                  <a:schemeClr val="bg1">
                    <a:lumMod val="50000"/>
                  </a:schemeClr>
                </a:solidFill>
              </a:rPr>
              <a:t>Chen and </a:t>
            </a:r>
            <a:r>
              <a:rPr lang="en-US" altLang="en-US" sz="1600" dirty="0" err="1">
                <a:solidFill>
                  <a:schemeClr val="bg1">
                    <a:lumMod val="50000"/>
                  </a:schemeClr>
                </a:solidFill>
              </a:rPr>
              <a:t>Thouas</a:t>
            </a:r>
            <a:r>
              <a:rPr lang="en-US" altLang="en-US" sz="1600" dirty="0">
                <a:solidFill>
                  <a:schemeClr val="bg1">
                    <a:lumMod val="50000"/>
                  </a:schemeClr>
                </a:solidFill>
              </a:rPr>
              <a:t>, Chapter 8 Biopolymers</a:t>
            </a:r>
          </a:p>
        </p:txBody>
      </p:sp>
      <p:sp>
        <p:nvSpPr>
          <p:cNvPr id="2" name="Title 1"/>
          <p:cNvSpPr>
            <a:spLocks noGrp="1"/>
          </p:cNvSpPr>
          <p:nvPr>
            <p:ph type="title"/>
          </p:nvPr>
        </p:nvSpPr>
        <p:spPr>
          <a:xfrm>
            <a:off x="315682" y="1407705"/>
            <a:ext cx="8229600" cy="838200"/>
          </a:xfrm>
        </p:spPr>
        <p:txBody>
          <a:bodyPr>
            <a:normAutofit/>
          </a:bodyPr>
          <a:lstStyle/>
          <a:p>
            <a:r>
              <a:rPr lang="en-US" altLang="en-US" sz="3600" dirty="0"/>
              <a:t>Rotational Freedom of Polymer Chains</a:t>
            </a:r>
          </a:p>
        </p:txBody>
      </p:sp>
      <p:grpSp>
        <p:nvGrpSpPr>
          <p:cNvPr id="9" name="Group 8"/>
          <p:cNvGrpSpPr/>
          <p:nvPr/>
        </p:nvGrpSpPr>
        <p:grpSpPr>
          <a:xfrm>
            <a:off x="0" y="0"/>
            <a:ext cx="9144000" cy="2057399"/>
            <a:chOff x="0" y="0"/>
            <a:chExt cx="9144000" cy="2057399"/>
          </a:xfrm>
        </p:grpSpPr>
        <p:sp>
          <p:nvSpPr>
            <p:cNvPr id="10" name="Freeform 9"/>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11" name="Freeform 10"/>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12"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3"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4" name="Group 13"/>
            <p:cNvGrpSpPr/>
            <p:nvPr/>
          </p:nvGrpSpPr>
          <p:grpSpPr>
            <a:xfrm>
              <a:off x="76200" y="76200"/>
              <a:ext cx="914400" cy="914400"/>
              <a:chOff x="76200" y="76200"/>
              <a:chExt cx="914400" cy="914400"/>
            </a:xfrm>
          </p:grpSpPr>
          <p:sp>
            <p:nvSpPr>
              <p:cNvPr id="15" name="Oval 14"/>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6"/>
              <p:cNvGrpSpPr/>
              <p:nvPr/>
            </p:nvGrpSpPr>
            <p:grpSpPr>
              <a:xfrm>
                <a:off x="257629" y="297231"/>
                <a:ext cx="580571" cy="540969"/>
                <a:chOff x="-8229599" y="518558"/>
                <a:chExt cx="4571999" cy="4087423"/>
              </a:xfrm>
            </p:grpSpPr>
            <p:sp>
              <p:nvSpPr>
                <p:cNvPr id="17"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latechlogo.gif"/>
                <p:cNvPicPr>
                  <a:picLocks noChangeAspect="1"/>
                </p:cNvPicPr>
                <p:nvPr/>
              </p:nvPicPr>
              <p:blipFill>
                <a:blip r:embed="rId4" cstate="print"/>
                <a:stretch>
                  <a:fillRect/>
                </a:stretch>
              </p:blipFill>
              <p:spPr>
                <a:xfrm>
                  <a:off x="-8229599" y="518558"/>
                  <a:ext cx="4165160" cy="3748645"/>
                </a:xfrm>
                <a:prstGeom prst="rect">
                  <a:avLst/>
                </a:prstGeom>
              </p:spPr>
            </p:pic>
          </p:grpSp>
        </p:grpSp>
      </p:grpSp>
    </p:spTree>
    <p:extLst>
      <p:ext uri="{BB962C8B-B14F-4D97-AF65-F5344CB8AC3E}">
        <p14:creationId xmlns:p14="http://schemas.microsoft.com/office/powerpoint/2010/main" val="1613278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0"/>
            <a:ext cx="9144000" cy="2057399"/>
            <a:chOff x="0" y="0"/>
            <a:chExt cx="9144000" cy="2057399"/>
          </a:xfrm>
        </p:grpSpPr>
        <p:sp>
          <p:nvSpPr>
            <p:cNvPr id="9" name="Freeform 8"/>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10" name="Freeform 9"/>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11"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12"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13" name="Group 12"/>
            <p:cNvGrpSpPr/>
            <p:nvPr/>
          </p:nvGrpSpPr>
          <p:grpSpPr>
            <a:xfrm>
              <a:off x="76200" y="76200"/>
              <a:ext cx="914400" cy="914400"/>
              <a:chOff x="76200" y="76200"/>
              <a:chExt cx="914400" cy="914400"/>
            </a:xfrm>
          </p:grpSpPr>
          <p:sp>
            <p:nvSpPr>
              <p:cNvPr id="14" name="Oval 13"/>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6"/>
              <p:cNvGrpSpPr/>
              <p:nvPr/>
            </p:nvGrpSpPr>
            <p:grpSpPr>
              <a:xfrm>
                <a:off x="257629" y="297231"/>
                <a:ext cx="580571" cy="540969"/>
                <a:chOff x="-8229599" y="518558"/>
                <a:chExt cx="4571999" cy="4087423"/>
              </a:xfrm>
            </p:grpSpPr>
            <p:sp>
              <p:nvSpPr>
                <p:cNvPr id="16"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8434" name="Rectangle 2"/>
          <p:cNvSpPr>
            <a:spLocks noGrp="1" noChangeArrowheads="1"/>
          </p:cNvSpPr>
          <p:nvPr>
            <p:ph type="title"/>
          </p:nvPr>
        </p:nvSpPr>
        <p:spPr>
          <a:xfrm>
            <a:off x="304800" y="1167573"/>
            <a:ext cx="8229600" cy="946294"/>
          </a:xfrm>
        </p:spPr>
        <p:txBody>
          <a:bodyPr>
            <a:normAutofit/>
          </a:bodyPr>
          <a:lstStyle/>
          <a:p>
            <a:pPr eaLnBrk="1" hangingPunct="1"/>
            <a:r>
              <a:rPr lang="en-US" altLang="en-US" sz="3600" dirty="0"/>
              <a:t>Loss of Rotational Freedom</a:t>
            </a:r>
          </a:p>
        </p:txBody>
      </p:sp>
      <p:sp>
        <p:nvSpPr>
          <p:cNvPr id="18436" name="Rectangle 18"/>
          <p:cNvSpPr>
            <a:spLocks noGrp="1" noChangeArrowheads="1"/>
          </p:cNvSpPr>
          <p:nvPr>
            <p:ph type="body" idx="1"/>
          </p:nvPr>
        </p:nvSpPr>
        <p:spPr>
          <a:xfrm>
            <a:off x="114300" y="4862999"/>
            <a:ext cx="8915400" cy="2012463"/>
          </a:xfrm>
        </p:spPr>
        <p:txBody>
          <a:bodyPr/>
          <a:lstStyle/>
          <a:p>
            <a:pPr marL="0" indent="0" eaLnBrk="1" hangingPunct="1">
              <a:lnSpc>
                <a:spcPct val="80000"/>
              </a:lnSpc>
              <a:buNone/>
            </a:pPr>
            <a:r>
              <a:rPr lang="en-US" altLang="en-US" sz="2800" dirty="0"/>
              <a:t>The flexibility of chains can be reduced by</a:t>
            </a:r>
          </a:p>
          <a:p>
            <a:pPr lvl="1" eaLnBrk="1" hangingPunct="1">
              <a:lnSpc>
                <a:spcPct val="80000"/>
              </a:lnSpc>
              <a:buFont typeface="Wingdings" panose="05000000000000000000" pitchFamily="2" charset="2"/>
              <a:buChar char="§"/>
            </a:pPr>
            <a:r>
              <a:rPr lang="en-US" altLang="en-US" sz="2400" dirty="0"/>
              <a:t>Chain length </a:t>
            </a:r>
          </a:p>
          <a:p>
            <a:pPr lvl="1" eaLnBrk="1" hangingPunct="1">
              <a:lnSpc>
                <a:spcPct val="80000"/>
              </a:lnSpc>
              <a:buFont typeface="Wingdings" panose="05000000000000000000" pitchFamily="2" charset="2"/>
              <a:buChar char="§"/>
            </a:pPr>
            <a:r>
              <a:rPr lang="en-US" altLang="en-US" sz="2400" dirty="0"/>
              <a:t>Physical barriers (other particles)</a:t>
            </a:r>
          </a:p>
          <a:p>
            <a:pPr lvl="1">
              <a:lnSpc>
                <a:spcPct val="80000"/>
              </a:lnSpc>
              <a:buFont typeface="Wingdings" panose="05000000000000000000" pitchFamily="2" charset="2"/>
              <a:buChar char="§"/>
            </a:pPr>
            <a:r>
              <a:rPr lang="en-US" altLang="en-US" sz="2400" dirty="0"/>
              <a:t>Chemical crosslinks &amp; physical entanglements with other chains</a:t>
            </a:r>
          </a:p>
        </p:txBody>
      </p:sp>
      <p:pic>
        <p:nvPicPr>
          <p:cNvPr id="1843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9018" y="2310536"/>
            <a:ext cx="4724612" cy="235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848" name="Oval 16"/>
          <p:cNvSpPr>
            <a:spLocks noChangeArrowheads="1"/>
          </p:cNvSpPr>
          <p:nvPr/>
        </p:nvSpPr>
        <p:spPr bwMode="auto">
          <a:xfrm>
            <a:off x="5675168" y="2208405"/>
            <a:ext cx="647700" cy="6477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 name="Text Box 5"/>
          <p:cNvSpPr txBox="1">
            <a:spLocks noChangeArrowheads="1"/>
          </p:cNvSpPr>
          <p:nvPr/>
        </p:nvSpPr>
        <p:spPr bwMode="auto">
          <a:xfrm>
            <a:off x="228600" y="6494624"/>
            <a:ext cx="4724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dirty="0">
                <a:solidFill>
                  <a:schemeClr val="bg1">
                    <a:lumMod val="50000"/>
                  </a:schemeClr>
                </a:solidFill>
              </a:rPr>
              <a:t>Chen and </a:t>
            </a:r>
            <a:r>
              <a:rPr lang="en-US" altLang="en-US" sz="1600" dirty="0" err="1">
                <a:solidFill>
                  <a:schemeClr val="bg1">
                    <a:lumMod val="50000"/>
                  </a:schemeClr>
                </a:solidFill>
              </a:rPr>
              <a:t>Thouas</a:t>
            </a:r>
            <a:r>
              <a:rPr lang="en-US" altLang="en-US" sz="1600" dirty="0">
                <a:solidFill>
                  <a:schemeClr val="bg1">
                    <a:lumMod val="50000"/>
                  </a:schemeClr>
                </a:solidFill>
              </a:rPr>
              <a:t>, Chapter 4</a:t>
            </a:r>
          </a:p>
        </p:txBody>
      </p:sp>
    </p:spTree>
    <p:extLst>
      <p:ext uri="{BB962C8B-B14F-4D97-AF65-F5344CB8AC3E}">
        <p14:creationId xmlns:p14="http://schemas.microsoft.com/office/powerpoint/2010/main" val="2858620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8848"/>
                                        </p:tgtEl>
                                        <p:attrNameLst>
                                          <p:attrName>style.visibility</p:attrName>
                                        </p:attrNameLst>
                                      </p:cBhvr>
                                      <p:to>
                                        <p:strVal val="visible"/>
                                      </p:to>
                                    </p:set>
                                    <p:anim calcmode="lin" valueType="num">
                                      <p:cBhvr additive="base">
                                        <p:cTn id="7" dur="500" fill="hold"/>
                                        <p:tgtEl>
                                          <p:spTgt spid="248848"/>
                                        </p:tgtEl>
                                        <p:attrNameLst>
                                          <p:attrName>ppt_x</p:attrName>
                                        </p:attrNameLst>
                                      </p:cBhvr>
                                      <p:tavLst>
                                        <p:tav tm="0">
                                          <p:val>
                                            <p:strVal val="#ppt_x"/>
                                          </p:val>
                                        </p:tav>
                                        <p:tav tm="100000">
                                          <p:val>
                                            <p:strVal val="#ppt_x"/>
                                          </p:val>
                                        </p:tav>
                                      </p:tavLst>
                                    </p:anim>
                                    <p:anim calcmode="lin" valueType="num">
                                      <p:cBhvr additive="base">
                                        <p:cTn id="8" dur="500" fill="hold"/>
                                        <p:tgtEl>
                                          <p:spTgt spid="2488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mph" presetSubtype="0" fill="hold" grpId="1" nodeType="clickEffect">
                                  <p:stCondLst>
                                    <p:cond delay="0"/>
                                  </p:stCondLst>
                                  <p:childTnLst>
                                    <p:animScale>
                                      <p:cBhvr>
                                        <p:cTn id="12" dur="2000" fill="hold"/>
                                        <p:tgtEl>
                                          <p:spTgt spid="24884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48" grpId="0" animBg="1"/>
      <p:bldP spid="24884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15" name="Title 14"/>
          <p:cNvSpPr>
            <a:spLocks noGrp="1"/>
          </p:cNvSpPr>
          <p:nvPr>
            <p:ph type="title"/>
          </p:nvPr>
        </p:nvSpPr>
        <p:spPr>
          <a:xfrm>
            <a:off x="304800" y="1219200"/>
            <a:ext cx="8229600" cy="1143000"/>
          </a:xfrm>
        </p:spPr>
        <p:txBody>
          <a:bodyPr/>
          <a:lstStyle/>
          <a:p>
            <a:r>
              <a:rPr lang="en-US" dirty="0"/>
              <a:t>Stress concentrators</a:t>
            </a:r>
          </a:p>
        </p:txBody>
      </p:sp>
      <p:sp>
        <p:nvSpPr>
          <p:cNvPr id="2" name="Slide Number Placeholder 1"/>
          <p:cNvSpPr>
            <a:spLocks noGrp="1"/>
          </p:cNvSpPr>
          <p:nvPr>
            <p:ph type="sldNum" sz="quarter" idx="12"/>
          </p:nvPr>
        </p:nvSpPr>
        <p:spPr/>
        <p:txBody>
          <a:bodyPr/>
          <a:lstStyle/>
          <a:p>
            <a:fld id="{52B1C111-4C10-4989-AC3D-144C30367AE1}" type="slidenum">
              <a:rPr lang="en-US" smtClean="0"/>
              <a:t>48</a:t>
            </a:fld>
            <a:endParaRPr lang="en-US"/>
          </a:p>
        </p:txBody>
      </p:sp>
      <p:pic>
        <p:nvPicPr>
          <p:cNvPr id="14" name="Picture 13" descr="http://www.sv.vt.edu/classes/MSE2094_NoteBook/97ClassProj/anal/noble/img1.jpg"/>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15686" y="2303165"/>
            <a:ext cx="6033135" cy="3833178"/>
          </a:xfrm>
          <a:prstGeom prst="rect">
            <a:avLst/>
          </a:prstGeom>
          <a:noFill/>
          <a:ln>
            <a:noFill/>
          </a:ln>
        </p:spPr>
      </p:pic>
      <p:sp>
        <p:nvSpPr>
          <p:cNvPr id="3" name="TextBox 2"/>
          <p:cNvSpPr txBox="1"/>
          <p:nvPr/>
        </p:nvSpPr>
        <p:spPr>
          <a:xfrm>
            <a:off x="257629" y="6324600"/>
            <a:ext cx="7859917" cy="338554"/>
          </a:xfrm>
          <a:prstGeom prst="rect">
            <a:avLst/>
          </a:prstGeom>
          <a:noFill/>
        </p:spPr>
        <p:txBody>
          <a:bodyPr wrap="square" rtlCol="0">
            <a:spAutoFit/>
          </a:bodyPr>
          <a:lstStyle/>
          <a:p>
            <a:r>
              <a:rPr lang="en-US" sz="1600" dirty="0" err="1">
                <a:solidFill>
                  <a:srgbClr val="0070C0"/>
                </a:solidFill>
              </a:rPr>
              <a:t>Callister</a:t>
            </a:r>
            <a:r>
              <a:rPr lang="en-US" sz="1600" dirty="0">
                <a:solidFill>
                  <a:srgbClr val="0070C0"/>
                </a:solidFill>
              </a:rPr>
              <a:t> and </a:t>
            </a:r>
            <a:r>
              <a:rPr lang="en-US" sz="1600" dirty="0" err="1">
                <a:solidFill>
                  <a:srgbClr val="0070C0"/>
                </a:solidFill>
              </a:rPr>
              <a:t>Rethwisch</a:t>
            </a:r>
            <a:r>
              <a:rPr lang="en-US" sz="1600" dirty="0">
                <a:solidFill>
                  <a:srgbClr val="0070C0"/>
                </a:solidFill>
              </a:rPr>
              <a:t>, Materials Science and Engineering, 8</a:t>
            </a:r>
            <a:r>
              <a:rPr lang="en-US" sz="1600" baseline="30000" dirty="0">
                <a:solidFill>
                  <a:srgbClr val="0070C0"/>
                </a:solidFill>
              </a:rPr>
              <a:t>th</a:t>
            </a:r>
            <a:r>
              <a:rPr lang="en-US" sz="1600" dirty="0">
                <a:solidFill>
                  <a:srgbClr val="0070C0"/>
                </a:solidFill>
              </a:rPr>
              <a:t> Ed. 2010, John Wiley &amp; Sons</a:t>
            </a:r>
          </a:p>
        </p:txBody>
      </p:sp>
      <p:sp>
        <p:nvSpPr>
          <p:cNvPr id="16" name="TextBox 15"/>
          <p:cNvSpPr txBox="1"/>
          <p:nvPr/>
        </p:nvSpPr>
        <p:spPr>
          <a:xfrm>
            <a:off x="6477000" y="3276600"/>
            <a:ext cx="2514600" cy="1569660"/>
          </a:xfrm>
          <a:prstGeom prst="rect">
            <a:avLst/>
          </a:prstGeom>
          <a:noFill/>
        </p:spPr>
        <p:txBody>
          <a:bodyPr wrap="square" rtlCol="0">
            <a:spAutoFit/>
          </a:bodyPr>
          <a:lstStyle/>
          <a:p>
            <a:r>
              <a:rPr lang="en-US" sz="2400" dirty="0">
                <a:solidFill>
                  <a:srgbClr val="0070C0"/>
                </a:solidFill>
              </a:rPr>
              <a:t>Material becomes weaker than its fracture (ultimate, tensile)  strength</a:t>
            </a:r>
          </a:p>
        </p:txBody>
      </p:sp>
    </p:spTree>
    <p:extLst>
      <p:ext uri="{BB962C8B-B14F-4D97-AF65-F5344CB8AC3E}">
        <p14:creationId xmlns:p14="http://schemas.microsoft.com/office/powerpoint/2010/main" val="637019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06" y="1371600"/>
            <a:ext cx="3995811" cy="914400"/>
          </a:xfrm>
        </p:spPr>
        <p:txBody>
          <a:bodyPr>
            <a:normAutofit/>
          </a:bodyPr>
          <a:lstStyle/>
          <a:p>
            <a:pPr marL="0" indent="0" algn="ctr">
              <a:buNone/>
            </a:pPr>
            <a:r>
              <a:rPr lang="en-US" sz="4000" dirty="0"/>
              <a:t>Endurance limit</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49</a:t>
            </a:fld>
            <a:endParaRPr lang="en-US"/>
          </a:p>
        </p:txBody>
      </p:sp>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3507"/>
          <a:stretch/>
        </p:blipFill>
        <p:spPr bwMode="auto">
          <a:xfrm>
            <a:off x="304800" y="2743201"/>
            <a:ext cx="3677831" cy="1156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495800" y="6477000"/>
            <a:ext cx="3385184" cy="276999"/>
          </a:xfrm>
          <a:prstGeom prst="rect">
            <a:avLst/>
          </a:prstGeom>
          <a:noFill/>
        </p:spPr>
        <p:txBody>
          <a:bodyPr wrap="square" rtlCol="0">
            <a:spAutoFit/>
          </a:bodyPr>
          <a:lstStyle/>
          <a:p>
            <a:pPr algn="r"/>
            <a:r>
              <a:rPr lang="en-US" sz="1200" dirty="0">
                <a:solidFill>
                  <a:srgbClr val="0070C0"/>
                </a:solidFill>
              </a:rPr>
              <a:t>Figures from text: Ratner et al., 2004</a:t>
            </a:r>
          </a:p>
        </p:txBody>
      </p:sp>
      <p:sp>
        <p:nvSpPr>
          <p:cNvPr id="14" name="TextBox 13"/>
          <p:cNvSpPr txBox="1"/>
          <p:nvPr/>
        </p:nvSpPr>
        <p:spPr>
          <a:xfrm>
            <a:off x="598282" y="4345920"/>
            <a:ext cx="3107910" cy="1200329"/>
          </a:xfrm>
          <a:prstGeom prst="rect">
            <a:avLst/>
          </a:prstGeom>
          <a:noFill/>
        </p:spPr>
        <p:txBody>
          <a:bodyPr wrap="square" rtlCol="0">
            <a:spAutoFit/>
          </a:bodyPr>
          <a:lstStyle/>
          <a:p>
            <a:r>
              <a:rPr lang="en-US" sz="2400" dirty="0"/>
              <a:t>Cyclic loading to simulate years of repetitive stress</a:t>
            </a:r>
          </a:p>
        </p:txBody>
      </p:sp>
      <p:grpSp>
        <p:nvGrpSpPr>
          <p:cNvPr id="17" name="Group 16"/>
          <p:cNvGrpSpPr/>
          <p:nvPr/>
        </p:nvGrpSpPr>
        <p:grpSpPr>
          <a:xfrm>
            <a:off x="4216717" y="1956904"/>
            <a:ext cx="4296968" cy="4375673"/>
            <a:chOff x="2914650" y="2286000"/>
            <a:chExt cx="3943350" cy="4171950"/>
          </a:xfrm>
        </p:grpSpPr>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4650" y="2286000"/>
              <a:ext cx="394335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3429000" y="2831068"/>
              <a:ext cx="288608" cy="369332"/>
            </a:xfrm>
            <a:prstGeom prst="rect">
              <a:avLst/>
            </a:prstGeom>
            <a:noFill/>
          </p:spPr>
          <p:txBody>
            <a:bodyPr wrap="square" rtlCol="0">
              <a:spAutoFit/>
            </a:bodyPr>
            <a:lstStyle/>
            <a:p>
              <a:r>
                <a:rPr lang="en-US" b="1" dirty="0">
                  <a:solidFill>
                    <a:srgbClr val="FF0000"/>
                  </a:solidFill>
                </a:rPr>
                <a:t>X</a:t>
              </a:r>
            </a:p>
          </p:txBody>
        </p:sp>
        <p:sp>
          <p:nvSpPr>
            <p:cNvPr id="19" name="TextBox 18"/>
            <p:cNvSpPr txBox="1"/>
            <p:nvPr/>
          </p:nvSpPr>
          <p:spPr>
            <a:xfrm>
              <a:off x="5562600" y="4371975"/>
              <a:ext cx="288608" cy="369332"/>
            </a:xfrm>
            <a:prstGeom prst="rect">
              <a:avLst/>
            </a:prstGeom>
            <a:noFill/>
          </p:spPr>
          <p:txBody>
            <a:bodyPr wrap="square" rtlCol="0">
              <a:spAutoFit/>
            </a:bodyPr>
            <a:lstStyle/>
            <a:p>
              <a:r>
                <a:rPr lang="en-US" b="1" dirty="0">
                  <a:solidFill>
                    <a:srgbClr val="FF0000"/>
                  </a:solidFill>
                </a:rPr>
                <a:t>X</a:t>
              </a:r>
            </a:p>
          </p:txBody>
        </p:sp>
        <p:sp>
          <p:nvSpPr>
            <p:cNvPr id="20" name="TextBox 19"/>
            <p:cNvSpPr txBox="1"/>
            <p:nvPr/>
          </p:nvSpPr>
          <p:spPr>
            <a:xfrm>
              <a:off x="3445192" y="2529006"/>
              <a:ext cx="288608" cy="369332"/>
            </a:xfrm>
            <a:prstGeom prst="rect">
              <a:avLst/>
            </a:prstGeom>
            <a:noFill/>
          </p:spPr>
          <p:txBody>
            <a:bodyPr wrap="square" rtlCol="0">
              <a:spAutoFit/>
            </a:bodyPr>
            <a:lstStyle/>
            <a:p>
              <a:r>
                <a:rPr lang="en-US" b="1" dirty="0">
                  <a:solidFill>
                    <a:srgbClr val="FF0000"/>
                  </a:solidFill>
                </a:rPr>
                <a:t>X</a:t>
              </a:r>
            </a:p>
          </p:txBody>
        </p:sp>
        <p:sp>
          <p:nvSpPr>
            <p:cNvPr id="21" name="TextBox 20"/>
            <p:cNvSpPr txBox="1"/>
            <p:nvPr/>
          </p:nvSpPr>
          <p:spPr>
            <a:xfrm>
              <a:off x="3886200" y="3288268"/>
              <a:ext cx="288608" cy="369332"/>
            </a:xfrm>
            <a:prstGeom prst="rect">
              <a:avLst/>
            </a:prstGeom>
            <a:noFill/>
          </p:spPr>
          <p:txBody>
            <a:bodyPr wrap="square" rtlCol="0">
              <a:spAutoFit/>
            </a:bodyPr>
            <a:lstStyle/>
            <a:p>
              <a:r>
                <a:rPr lang="en-US" b="1" dirty="0">
                  <a:solidFill>
                    <a:srgbClr val="FF0000"/>
                  </a:solidFill>
                </a:rPr>
                <a:t>X</a:t>
              </a:r>
            </a:p>
          </p:txBody>
        </p:sp>
        <p:sp>
          <p:nvSpPr>
            <p:cNvPr id="22" name="TextBox 21"/>
            <p:cNvSpPr txBox="1"/>
            <p:nvPr/>
          </p:nvSpPr>
          <p:spPr>
            <a:xfrm>
              <a:off x="3907631" y="2898338"/>
              <a:ext cx="288608" cy="369332"/>
            </a:xfrm>
            <a:prstGeom prst="rect">
              <a:avLst/>
            </a:prstGeom>
            <a:noFill/>
          </p:spPr>
          <p:txBody>
            <a:bodyPr wrap="square" rtlCol="0">
              <a:spAutoFit/>
            </a:bodyPr>
            <a:lstStyle/>
            <a:p>
              <a:r>
                <a:rPr lang="en-US" b="1" dirty="0">
                  <a:solidFill>
                    <a:srgbClr val="FF0000"/>
                  </a:solidFill>
                </a:rPr>
                <a:t>X</a:t>
              </a:r>
            </a:p>
          </p:txBody>
        </p:sp>
        <p:sp>
          <p:nvSpPr>
            <p:cNvPr id="23" name="TextBox 22"/>
            <p:cNvSpPr txBox="1"/>
            <p:nvPr/>
          </p:nvSpPr>
          <p:spPr>
            <a:xfrm>
              <a:off x="4283392" y="3593068"/>
              <a:ext cx="288608" cy="369332"/>
            </a:xfrm>
            <a:prstGeom prst="rect">
              <a:avLst/>
            </a:prstGeom>
            <a:noFill/>
          </p:spPr>
          <p:txBody>
            <a:bodyPr wrap="square" rtlCol="0">
              <a:spAutoFit/>
            </a:bodyPr>
            <a:lstStyle/>
            <a:p>
              <a:r>
                <a:rPr lang="en-US" b="1" dirty="0">
                  <a:solidFill>
                    <a:srgbClr val="FF0000"/>
                  </a:solidFill>
                </a:rPr>
                <a:t>X</a:t>
              </a:r>
            </a:p>
          </p:txBody>
        </p:sp>
        <p:sp>
          <p:nvSpPr>
            <p:cNvPr id="24" name="TextBox 23"/>
            <p:cNvSpPr txBox="1"/>
            <p:nvPr/>
          </p:nvSpPr>
          <p:spPr>
            <a:xfrm>
              <a:off x="4283392" y="3083004"/>
              <a:ext cx="288608" cy="369332"/>
            </a:xfrm>
            <a:prstGeom prst="rect">
              <a:avLst/>
            </a:prstGeom>
            <a:noFill/>
          </p:spPr>
          <p:txBody>
            <a:bodyPr wrap="square" rtlCol="0">
              <a:spAutoFit/>
            </a:bodyPr>
            <a:lstStyle/>
            <a:p>
              <a:r>
                <a:rPr lang="en-US" b="1" dirty="0">
                  <a:solidFill>
                    <a:srgbClr val="FF0000"/>
                  </a:solidFill>
                </a:rPr>
                <a:t>X</a:t>
              </a:r>
            </a:p>
          </p:txBody>
        </p:sp>
        <p:sp>
          <p:nvSpPr>
            <p:cNvPr id="25" name="TextBox 24"/>
            <p:cNvSpPr txBox="1"/>
            <p:nvPr/>
          </p:nvSpPr>
          <p:spPr>
            <a:xfrm>
              <a:off x="4740592" y="3501509"/>
              <a:ext cx="288608" cy="369332"/>
            </a:xfrm>
            <a:prstGeom prst="rect">
              <a:avLst/>
            </a:prstGeom>
            <a:noFill/>
          </p:spPr>
          <p:txBody>
            <a:bodyPr wrap="square" rtlCol="0">
              <a:spAutoFit/>
            </a:bodyPr>
            <a:lstStyle/>
            <a:p>
              <a:r>
                <a:rPr lang="en-US" b="1" dirty="0">
                  <a:solidFill>
                    <a:srgbClr val="FF0000"/>
                  </a:solidFill>
                </a:rPr>
                <a:t>X</a:t>
              </a:r>
            </a:p>
          </p:txBody>
        </p:sp>
        <p:sp>
          <p:nvSpPr>
            <p:cNvPr id="26" name="TextBox 25"/>
            <p:cNvSpPr txBox="1"/>
            <p:nvPr/>
          </p:nvSpPr>
          <p:spPr>
            <a:xfrm>
              <a:off x="4740592" y="3774043"/>
              <a:ext cx="288608" cy="369332"/>
            </a:xfrm>
            <a:prstGeom prst="rect">
              <a:avLst/>
            </a:prstGeom>
            <a:noFill/>
          </p:spPr>
          <p:txBody>
            <a:bodyPr wrap="square" rtlCol="0">
              <a:spAutoFit/>
            </a:bodyPr>
            <a:lstStyle/>
            <a:p>
              <a:r>
                <a:rPr lang="en-US" b="1" dirty="0">
                  <a:solidFill>
                    <a:srgbClr val="FF0000"/>
                  </a:solidFill>
                </a:rPr>
                <a:t>X</a:t>
              </a:r>
            </a:p>
          </p:txBody>
        </p:sp>
        <p:sp>
          <p:nvSpPr>
            <p:cNvPr id="27" name="TextBox 26"/>
            <p:cNvSpPr txBox="1"/>
            <p:nvPr/>
          </p:nvSpPr>
          <p:spPr>
            <a:xfrm>
              <a:off x="5045392" y="4202668"/>
              <a:ext cx="288608" cy="369332"/>
            </a:xfrm>
            <a:prstGeom prst="rect">
              <a:avLst/>
            </a:prstGeom>
            <a:noFill/>
          </p:spPr>
          <p:txBody>
            <a:bodyPr wrap="square" rtlCol="0">
              <a:spAutoFit/>
            </a:bodyPr>
            <a:lstStyle/>
            <a:p>
              <a:r>
                <a:rPr lang="en-US" b="1" dirty="0">
                  <a:solidFill>
                    <a:srgbClr val="FF0000"/>
                  </a:solidFill>
                </a:rPr>
                <a:t>X</a:t>
              </a:r>
            </a:p>
          </p:txBody>
        </p:sp>
        <p:sp>
          <p:nvSpPr>
            <p:cNvPr id="28" name="TextBox 27"/>
            <p:cNvSpPr txBox="1"/>
            <p:nvPr/>
          </p:nvSpPr>
          <p:spPr>
            <a:xfrm>
              <a:off x="5045392" y="3906798"/>
              <a:ext cx="288608" cy="369332"/>
            </a:xfrm>
            <a:prstGeom prst="rect">
              <a:avLst/>
            </a:prstGeom>
            <a:noFill/>
          </p:spPr>
          <p:txBody>
            <a:bodyPr wrap="square" rtlCol="0">
              <a:spAutoFit/>
            </a:bodyPr>
            <a:lstStyle/>
            <a:p>
              <a:r>
                <a:rPr lang="en-US" b="1" dirty="0">
                  <a:solidFill>
                    <a:srgbClr val="FF0000"/>
                  </a:solidFill>
                </a:rPr>
                <a:t>X</a:t>
              </a:r>
            </a:p>
          </p:txBody>
        </p:sp>
        <p:sp>
          <p:nvSpPr>
            <p:cNvPr id="29" name="TextBox 28"/>
            <p:cNvSpPr txBox="1"/>
            <p:nvPr/>
          </p:nvSpPr>
          <p:spPr>
            <a:xfrm>
              <a:off x="5892166" y="4419005"/>
              <a:ext cx="288608" cy="369332"/>
            </a:xfrm>
            <a:prstGeom prst="rect">
              <a:avLst/>
            </a:prstGeom>
            <a:noFill/>
          </p:spPr>
          <p:txBody>
            <a:bodyPr wrap="square" rtlCol="0">
              <a:spAutoFit/>
            </a:bodyPr>
            <a:lstStyle/>
            <a:p>
              <a:r>
                <a:rPr lang="en-US" b="1" dirty="0">
                  <a:solidFill>
                    <a:srgbClr val="FF0000"/>
                  </a:solidFill>
                </a:rPr>
                <a:t>X</a:t>
              </a:r>
            </a:p>
          </p:txBody>
        </p:sp>
        <p:sp>
          <p:nvSpPr>
            <p:cNvPr id="30" name="TextBox 29"/>
            <p:cNvSpPr txBox="1"/>
            <p:nvPr/>
          </p:nvSpPr>
          <p:spPr>
            <a:xfrm>
              <a:off x="5883592" y="4116943"/>
              <a:ext cx="288608" cy="369332"/>
            </a:xfrm>
            <a:prstGeom prst="rect">
              <a:avLst/>
            </a:prstGeom>
            <a:noFill/>
          </p:spPr>
          <p:txBody>
            <a:bodyPr wrap="square" rtlCol="0">
              <a:spAutoFit/>
            </a:bodyPr>
            <a:lstStyle/>
            <a:p>
              <a:r>
                <a:rPr lang="en-US" b="1" dirty="0">
                  <a:solidFill>
                    <a:srgbClr val="FF0000"/>
                  </a:solidFill>
                </a:rPr>
                <a:t>X</a:t>
              </a:r>
            </a:p>
          </p:txBody>
        </p:sp>
        <p:sp>
          <p:nvSpPr>
            <p:cNvPr id="31" name="TextBox 30"/>
            <p:cNvSpPr txBox="1"/>
            <p:nvPr/>
          </p:nvSpPr>
          <p:spPr>
            <a:xfrm>
              <a:off x="6273644" y="4419005"/>
              <a:ext cx="288608" cy="369332"/>
            </a:xfrm>
            <a:prstGeom prst="rect">
              <a:avLst/>
            </a:prstGeom>
            <a:noFill/>
          </p:spPr>
          <p:txBody>
            <a:bodyPr wrap="square" rtlCol="0">
              <a:spAutoFit/>
            </a:bodyPr>
            <a:lstStyle/>
            <a:p>
              <a:r>
                <a:rPr lang="en-US" b="1" dirty="0">
                  <a:solidFill>
                    <a:srgbClr val="FF0000"/>
                  </a:solidFill>
                </a:rPr>
                <a:t>X</a:t>
              </a:r>
            </a:p>
          </p:txBody>
        </p:sp>
        <p:sp>
          <p:nvSpPr>
            <p:cNvPr id="32" name="TextBox 31"/>
            <p:cNvSpPr txBox="1"/>
            <p:nvPr/>
          </p:nvSpPr>
          <p:spPr>
            <a:xfrm>
              <a:off x="6264592" y="4116943"/>
              <a:ext cx="288608" cy="369332"/>
            </a:xfrm>
            <a:prstGeom prst="rect">
              <a:avLst/>
            </a:prstGeom>
            <a:noFill/>
          </p:spPr>
          <p:txBody>
            <a:bodyPr wrap="square" rtlCol="0">
              <a:spAutoFit/>
            </a:bodyPr>
            <a:lstStyle/>
            <a:p>
              <a:r>
                <a:rPr lang="en-US" b="1" dirty="0">
                  <a:solidFill>
                    <a:srgbClr val="FF0000"/>
                  </a:solidFill>
                </a:rPr>
                <a:t>X</a:t>
              </a:r>
            </a:p>
          </p:txBody>
        </p:sp>
        <p:sp>
          <p:nvSpPr>
            <p:cNvPr id="33" name="TextBox 32"/>
            <p:cNvSpPr txBox="1"/>
            <p:nvPr/>
          </p:nvSpPr>
          <p:spPr>
            <a:xfrm>
              <a:off x="5892166" y="4419005"/>
              <a:ext cx="288608" cy="369332"/>
            </a:xfrm>
            <a:prstGeom prst="rect">
              <a:avLst/>
            </a:prstGeom>
            <a:noFill/>
          </p:spPr>
          <p:txBody>
            <a:bodyPr wrap="square" rtlCol="0">
              <a:spAutoFit/>
            </a:bodyPr>
            <a:lstStyle/>
            <a:p>
              <a:r>
                <a:rPr lang="en-US" b="1" dirty="0">
                  <a:solidFill>
                    <a:srgbClr val="FF0000"/>
                  </a:solidFill>
                </a:rPr>
                <a:t>X</a:t>
              </a:r>
            </a:p>
          </p:txBody>
        </p:sp>
        <p:sp>
          <p:nvSpPr>
            <p:cNvPr id="35" name="TextBox 34"/>
            <p:cNvSpPr txBox="1"/>
            <p:nvPr/>
          </p:nvSpPr>
          <p:spPr>
            <a:xfrm>
              <a:off x="5562600" y="4149209"/>
              <a:ext cx="288608" cy="369332"/>
            </a:xfrm>
            <a:prstGeom prst="rect">
              <a:avLst/>
            </a:prstGeom>
            <a:noFill/>
          </p:spPr>
          <p:txBody>
            <a:bodyPr wrap="square" rtlCol="0">
              <a:spAutoFit/>
            </a:bodyPr>
            <a:lstStyle/>
            <a:p>
              <a:r>
                <a:rPr lang="en-US" b="1" dirty="0">
                  <a:solidFill>
                    <a:srgbClr val="FF0000"/>
                  </a:solidFill>
                </a:rPr>
                <a:t>X</a:t>
              </a:r>
            </a:p>
          </p:txBody>
        </p:sp>
      </p:grpSp>
      <p:sp>
        <p:nvSpPr>
          <p:cNvPr id="18" name="TextBox 17"/>
          <p:cNvSpPr txBox="1"/>
          <p:nvPr/>
        </p:nvSpPr>
        <p:spPr>
          <a:xfrm>
            <a:off x="2065866" y="3934787"/>
            <a:ext cx="990600" cy="246221"/>
          </a:xfrm>
          <a:prstGeom prst="rect">
            <a:avLst/>
          </a:prstGeom>
          <a:noFill/>
        </p:spPr>
        <p:txBody>
          <a:bodyPr wrap="square" rtlCol="0">
            <a:spAutoFit/>
          </a:bodyPr>
          <a:lstStyle/>
          <a:p>
            <a:r>
              <a:rPr lang="en-US" sz="1000" dirty="0">
                <a:solidFill>
                  <a:schemeClr val="tx1">
                    <a:lumMod val="85000"/>
                    <a:lumOff val="15000"/>
                  </a:schemeClr>
                </a:solidFill>
                <a:latin typeface="Arial Rounded MT Bold" pitchFamily="34" charset="0"/>
              </a:rPr>
              <a:t>Time</a:t>
            </a:r>
          </a:p>
        </p:txBody>
      </p:sp>
    </p:spTree>
    <p:extLst>
      <p:ext uri="{BB962C8B-B14F-4D97-AF65-F5344CB8AC3E}">
        <p14:creationId xmlns:p14="http://schemas.microsoft.com/office/powerpoint/2010/main" val="1098821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92661" y="0"/>
            <a:ext cx="875867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Fig. 8.4,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sp>
        <p:nvSpPr>
          <p:cNvPr id="5" name="TextBox 4"/>
          <p:cNvSpPr txBox="1"/>
          <p:nvPr/>
        </p:nvSpPr>
        <p:spPr>
          <a:xfrm>
            <a:off x="97971" y="6203798"/>
            <a:ext cx="4484914" cy="276999"/>
          </a:xfrm>
          <a:prstGeom prst="rect">
            <a:avLst/>
          </a:prstGeom>
          <a:noFill/>
        </p:spPr>
        <p:txBody>
          <a:bodyPr wrap="square" rtlCol="0">
            <a:spAutoFit/>
          </a:bodyPr>
          <a:lstStyle/>
          <a:p>
            <a:r>
              <a:rPr lang="en-US" sz="1200" dirty="0">
                <a:solidFill>
                  <a:srgbClr val="C00000"/>
                </a:solidFill>
              </a:rPr>
              <a:t>Note: This is for your reference only (you do not need to memorize it)</a:t>
            </a:r>
          </a:p>
        </p:txBody>
      </p:sp>
    </p:spTree>
    <p:extLst>
      <p:ext uri="{BB962C8B-B14F-4D97-AF65-F5344CB8AC3E}">
        <p14:creationId xmlns:p14="http://schemas.microsoft.com/office/powerpoint/2010/main" val="2147468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004" y="1473751"/>
            <a:ext cx="7703894" cy="762000"/>
          </a:xfrm>
        </p:spPr>
        <p:txBody>
          <a:bodyPr>
            <a:normAutofit/>
          </a:bodyPr>
          <a:lstStyle/>
          <a:p>
            <a:pPr marL="0" indent="0">
              <a:buNone/>
            </a:pPr>
            <a:r>
              <a:rPr lang="en-US" sz="4000" dirty="0"/>
              <a:t>-</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50</a:t>
            </a:fld>
            <a:endParaRPr lang="en-US" dirty="0"/>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486799"/>
            <a:ext cx="5035229"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334000" y="6400800"/>
            <a:ext cx="2971800" cy="276999"/>
          </a:xfrm>
          <a:prstGeom prst="rect">
            <a:avLst/>
          </a:prstGeom>
          <a:noFill/>
        </p:spPr>
        <p:txBody>
          <a:bodyPr wrap="square" rtlCol="0">
            <a:spAutoFit/>
          </a:bodyPr>
          <a:lstStyle/>
          <a:p>
            <a:pPr algn="ctr"/>
            <a:r>
              <a:rPr lang="en-US" sz="1200" dirty="0">
                <a:solidFill>
                  <a:srgbClr val="0070C0"/>
                </a:solidFill>
              </a:rPr>
              <a:t>Figures from Chapter 2.2, Ratner et al., 2004</a:t>
            </a:r>
          </a:p>
        </p:txBody>
      </p:sp>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600199"/>
            <a:ext cx="58293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271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06" y="1371600"/>
            <a:ext cx="7703894" cy="914400"/>
          </a:xfrm>
        </p:spPr>
        <p:txBody>
          <a:bodyPr>
            <a:normAutofit fontScale="92500"/>
          </a:bodyPr>
          <a:lstStyle/>
          <a:p>
            <a:pPr marL="0" indent="0">
              <a:buNone/>
            </a:pPr>
            <a:r>
              <a:rPr lang="en-US" sz="4000" dirty="0"/>
              <a:t>Environment affects surface chemistry</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solidFill>
                  <a:prstClr val="white"/>
                </a:solidFill>
              </a:endParaRPr>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a:spcBef>
                  <a:spcPct val="0"/>
                </a:spcBef>
                <a:defRPr/>
              </a:pPr>
              <a:r>
                <a:rPr lang="en-US" sz="3200" b="1" dirty="0">
                  <a:solidFill>
                    <a:prstClr val="white"/>
                  </a:solidFill>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indent="-342900">
                <a:spcBef>
                  <a:spcPct val="20000"/>
                </a:spcBef>
                <a:defRPr/>
              </a:pPr>
              <a:r>
                <a:rPr lang="en-US" sz="2400" dirty="0">
                  <a:solidFill>
                    <a:srgbClr val="A3A3A3"/>
                  </a:solidFill>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solidFill>
                  <a:prstClr val="black">
                    <a:tint val="75000"/>
                  </a:prstClr>
                </a:solidFill>
              </a:rPr>
              <a:pPr/>
              <a:t>51</a:t>
            </a:fld>
            <a:endParaRPr lang="en-US">
              <a:solidFill>
                <a:prstClr val="black">
                  <a:tint val="75000"/>
                </a:prstClr>
              </a:solidFill>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 y="2133600"/>
            <a:ext cx="69723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495800" y="6477000"/>
            <a:ext cx="3385184" cy="276999"/>
          </a:xfrm>
          <a:prstGeom prst="rect">
            <a:avLst/>
          </a:prstGeom>
          <a:noFill/>
        </p:spPr>
        <p:txBody>
          <a:bodyPr wrap="square" rtlCol="0">
            <a:spAutoFit/>
          </a:bodyPr>
          <a:lstStyle/>
          <a:p>
            <a:pPr algn="r"/>
            <a:r>
              <a:rPr lang="en-US" sz="1200" dirty="0">
                <a:solidFill>
                  <a:srgbClr val="0070C0"/>
                </a:solidFill>
              </a:rPr>
              <a:t>Figures from text: Ratner et al., 2004</a:t>
            </a:r>
          </a:p>
        </p:txBody>
      </p:sp>
    </p:spTree>
    <p:extLst>
      <p:ext uri="{BB962C8B-B14F-4D97-AF65-F5344CB8AC3E}">
        <p14:creationId xmlns:p14="http://schemas.microsoft.com/office/powerpoint/2010/main" val="1685953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449" y="1473751"/>
            <a:ext cx="7703894" cy="762000"/>
          </a:xfrm>
        </p:spPr>
        <p:txBody>
          <a:bodyPr>
            <a:normAutofit fontScale="92500"/>
          </a:bodyPr>
          <a:lstStyle/>
          <a:p>
            <a:pPr marL="0" indent="0">
              <a:buNone/>
            </a:pPr>
            <a:r>
              <a:rPr lang="en-US" sz="4000" dirty="0"/>
              <a:t>Modified natural fibers as biomaterials</a:t>
            </a:r>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52</a:t>
            </a:fld>
            <a:endParaRPr lang="en-US" dirty="0"/>
          </a:p>
        </p:txBody>
      </p:sp>
      <p:sp>
        <p:nvSpPr>
          <p:cNvPr id="14" name="TextBox 13"/>
          <p:cNvSpPr txBox="1"/>
          <p:nvPr/>
        </p:nvSpPr>
        <p:spPr>
          <a:xfrm>
            <a:off x="4724400" y="6450687"/>
            <a:ext cx="3733800" cy="276999"/>
          </a:xfrm>
          <a:prstGeom prst="rect">
            <a:avLst/>
          </a:prstGeom>
          <a:noFill/>
        </p:spPr>
        <p:txBody>
          <a:bodyPr wrap="square" rtlCol="0">
            <a:spAutoFit/>
          </a:bodyPr>
          <a:lstStyle/>
          <a:p>
            <a:pPr algn="ctr"/>
            <a:r>
              <a:rPr lang="en-US" sz="1200" dirty="0">
                <a:solidFill>
                  <a:srgbClr val="0070C0"/>
                </a:solidFill>
              </a:rPr>
              <a:t>Figure from Chapter 2.4, Ratner et al., 2004</a:t>
            </a:r>
          </a:p>
        </p:txBody>
      </p:sp>
      <p:sp>
        <p:nvSpPr>
          <p:cNvPr id="15" name="Rectangle 14"/>
          <p:cNvSpPr/>
          <p:nvPr/>
        </p:nvSpPr>
        <p:spPr>
          <a:xfrm>
            <a:off x="457200" y="2069755"/>
            <a:ext cx="7772400" cy="4062651"/>
          </a:xfrm>
          <a:prstGeom prst="rect">
            <a:avLst/>
          </a:prstGeom>
        </p:spPr>
        <p:txBody>
          <a:bodyPr wrap="square">
            <a:spAutoFit/>
          </a:bodyPr>
          <a:lstStyle/>
          <a:p>
            <a:pPr algn="ctr"/>
            <a:r>
              <a:rPr lang="en-US" i="1" dirty="0">
                <a:solidFill>
                  <a:srgbClr val="0070C0"/>
                </a:solidFill>
              </a:rPr>
              <a:t>Can be well suited for medical applications </a:t>
            </a:r>
          </a:p>
          <a:p>
            <a:endParaRPr lang="en-US" sz="800" dirty="0"/>
          </a:p>
          <a:p>
            <a:r>
              <a:rPr lang="en-US" sz="2400" dirty="0">
                <a:solidFill>
                  <a:srgbClr val="0070C0"/>
                </a:solidFill>
              </a:rPr>
              <a:t>Cellulose (processed cotton or wood pulp)</a:t>
            </a:r>
          </a:p>
          <a:p>
            <a:r>
              <a:rPr lang="en-US" sz="2000" dirty="0"/>
              <a:t>    Very common in medical field in disposable products</a:t>
            </a:r>
          </a:p>
          <a:p>
            <a:pPr marL="457200"/>
            <a:r>
              <a:rPr lang="en-US" sz="2000" dirty="0"/>
              <a:t>Low cost</a:t>
            </a:r>
          </a:p>
          <a:p>
            <a:pPr marL="457200"/>
            <a:r>
              <a:rPr lang="en-US" sz="2000" dirty="0"/>
              <a:t>Highly absorbent</a:t>
            </a:r>
          </a:p>
          <a:p>
            <a:pPr marL="457200"/>
            <a:r>
              <a:rPr lang="en-US" sz="2000" dirty="0"/>
              <a:t>Example: disposable diapers</a:t>
            </a:r>
          </a:p>
          <a:p>
            <a:r>
              <a:rPr lang="en-US" sz="2400" dirty="0"/>
              <a:t>Almost never used for </a:t>
            </a:r>
            <a:r>
              <a:rPr lang="en-US" sz="2400" i="1" dirty="0"/>
              <a:t>in vivo </a:t>
            </a:r>
            <a:r>
              <a:rPr lang="en-US" sz="2400" dirty="0"/>
              <a:t>applications</a:t>
            </a:r>
          </a:p>
          <a:p>
            <a:pPr marL="457200"/>
            <a:r>
              <a:rPr lang="en-US" sz="2000" dirty="0"/>
              <a:t>Highly inflammatory reactions </a:t>
            </a:r>
          </a:p>
          <a:p>
            <a:pPr marL="457200"/>
            <a:r>
              <a:rPr lang="en-US" sz="2000" dirty="0"/>
              <a:t>Example: Surgicel (a hemostat) </a:t>
            </a:r>
          </a:p>
          <a:p>
            <a:endParaRPr lang="en-US" dirty="0"/>
          </a:p>
          <a:p>
            <a:r>
              <a:rPr lang="en-US" sz="2400" dirty="0"/>
              <a:t>Alternatives for </a:t>
            </a:r>
            <a:r>
              <a:rPr lang="en-US" sz="2400" i="1" dirty="0"/>
              <a:t>in vivo </a:t>
            </a:r>
            <a:r>
              <a:rPr lang="en-US" sz="2400" dirty="0"/>
              <a:t>uses may be modified polysaccharides</a:t>
            </a:r>
          </a:p>
          <a:p>
            <a:pPr marL="457200"/>
            <a:r>
              <a:rPr lang="en-US" sz="2000" dirty="0"/>
              <a:t>Alginates, xanthan gum, chitosan, dextran, and reticulated cellulose</a:t>
            </a:r>
          </a:p>
        </p:txBody>
      </p:sp>
    </p:spTree>
    <p:extLst>
      <p:ext uri="{BB962C8B-B14F-4D97-AF65-F5344CB8AC3E}">
        <p14:creationId xmlns:p14="http://schemas.microsoft.com/office/powerpoint/2010/main" val="3309648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2600" y="2133600"/>
            <a:ext cx="3124200" cy="1269449"/>
          </a:xfrm>
        </p:spPr>
        <p:txBody>
          <a:bodyPr>
            <a:normAutofit fontScale="85000" lnSpcReduction="10000"/>
          </a:bodyPr>
          <a:lstStyle/>
          <a:p>
            <a:pPr marL="0" indent="0">
              <a:buNone/>
            </a:pPr>
            <a:r>
              <a:rPr lang="en-US" sz="4000" dirty="0">
                <a:solidFill>
                  <a:srgbClr val="0070C0"/>
                </a:solidFill>
              </a:rPr>
              <a:t>Textiles used in medical devices</a:t>
            </a:r>
          </a:p>
          <a:p>
            <a:pPr marL="0" indent="0">
              <a:buNone/>
            </a:pPr>
            <a:endParaRPr lang="en-US" sz="4000" dirty="0"/>
          </a:p>
        </p:txBody>
      </p:sp>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dirty="0"/>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2" name="Slide Number Placeholder 1"/>
          <p:cNvSpPr>
            <a:spLocks noGrp="1"/>
          </p:cNvSpPr>
          <p:nvPr>
            <p:ph type="sldNum" sz="quarter" idx="12"/>
          </p:nvPr>
        </p:nvSpPr>
        <p:spPr/>
        <p:txBody>
          <a:bodyPr/>
          <a:lstStyle/>
          <a:p>
            <a:fld id="{52B1C111-4C10-4989-AC3D-144C30367AE1}" type="slidenum">
              <a:rPr lang="en-US" smtClean="0"/>
              <a:t>53</a:t>
            </a:fld>
            <a:endParaRPr lang="en-US"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371600"/>
            <a:ext cx="4057650"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334000" y="6400800"/>
            <a:ext cx="2971800" cy="276999"/>
          </a:xfrm>
          <a:prstGeom prst="rect">
            <a:avLst/>
          </a:prstGeom>
          <a:noFill/>
        </p:spPr>
        <p:txBody>
          <a:bodyPr wrap="square" rtlCol="0">
            <a:spAutoFit/>
          </a:bodyPr>
          <a:lstStyle/>
          <a:p>
            <a:pPr algn="ctr"/>
            <a:r>
              <a:rPr lang="en-US" sz="1200" dirty="0">
                <a:solidFill>
                  <a:srgbClr val="0070C0"/>
                </a:solidFill>
              </a:rPr>
              <a:t>Table from Chapter 2.4, Ratner et al., 2004</a:t>
            </a:r>
          </a:p>
        </p:txBody>
      </p:sp>
      <p:sp>
        <p:nvSpPr>
          <p:cNvPr id="14" name="TextBox 13"/>
          <p:cNvSpPr txBox="1"/>
          <p:nvPr/>
        </p:nvSpPr>
        <p:spPr>
          <a:xfrm rot="20684560">
            <a:off x="5623597" y="4823599"/>
            <a:ext cx="2743200" cy="830997"/>
          </a:xfrm>
          <a:prstGeom prst="rect">
            <a:avLst/>
          </a:prstGeom>
          <a:solidFill>
            <a:schemeClr val="accent3">
              <a:lumMod val="20000"/>
              <a:lumOff val="80000"/>
            </a:schemeClr>
          </a:solidFill>
        </p:spPr>
        <p:txBody>
          <a:bodyPr wrap="square" rtlCol="0">
            <a:spAutoFit/>
          </a:bodyPr>
          <a:lstStyle/>
          <a:p>
            <a:r>
              <a:rPr lang="en-US" sz="2400" dirty="0"/>
              <a:t>You do </a:t>
            </a:r>
            <a:r>
              <a:rPr lang="en-US" sz="2400" u="sng" dirty="0"/>
              <a:t>not</a:t>
            </a:r>
            <a:r>
              <a:rPr lang="en-US" sz="2400" dirty="0"/>
              <a:t> need to memorize this table.</a:t>
            </a:r>
          </a:p>
        </p:txBody>
      </p:sp>
    </p:spTree>
    <p:extLst>
      <p:ext uri="{BB962C8B-B14F-4D97-AF65-F5344CB8AC3E}">
        <p14:creationId xmlns:p14="http://schemas.microsoft.com/office/powerpoint/2010/main" val="1852057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274638"/>
            <a:ext cx="7315200" cy="1143000"/>
          </a:xfrm>
        </p:spPr>
        <p:txBody>
          <a:bodyPr>
            <a:normAutofit fontScale="90000"/>
          </a:bodyPr>
          <a:lstStyle/>
          <a:p>
            <a:r>
              <a:rPr lang="en-US" dirty="0"/>
              <a:t>Peptide synthesis is by a condensation reaction</a:t>
            </a:r>
          </a:p>
        </p:txBody>
      </p:sp>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Fig. 8.5,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450" y="1772720"/>
            <a:ext cx="4686300" cy="4475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086600" y="3429000"/>
            <a:ext cx="2057400" cy="1569660"/>
          </a:xfrm>
          <a:prstGeom prst="rect">
            <a:avLst/>
          </a:prstGeom>
          <a:noFill/>
        </p:spPr>
        <p:txBody>
          <a:bodyPr wrap="square" rtlCol="0">
            <a:spAutoFit/>
          </a:bodyPr>
          <a:lstStyle/>
          <a:p>
            <a:r>
              <a:rPr lang="en-US" sz="3200" dirty="0">
                <a:solidFill>
                  <a:srgbClr val="0070C0"/>
                </a:solidFill>
              </a:rPr>
              <a:t>Reaction produces water</a:t>
            </a:r>
          </a:p>
        </p:txBody>
      </p:sp>
      <p:sp>
        <p:nvSpPr>
          <p:cNvPr id="3" name="TextBox 2"/>
          <p:cNvSpPr txBox="1"/>
          <p:nvPr/>
        </p:nvSpPr>
        <p:spPr>
          <a:xfrm>
            <a:off x="228600" y="4539794"/>
            <a:ext cx="3200400" cy="1785104"/>
          </a:xfrm>
          <a:prstGeom prst="rect">
            <a:avLst/>
          </a:prstGeom>
          <a:noFill/>
        </p:spPr>
        <p:txBody>
          <a:bodyPr wrap="square" rtlCol="0">
            <a:spAutoFit/>
          </a:bodyPr>
          <a:lstStyle/>
          <a:p>
            <a:r>
              <a:rPr lang="en-US" sz="2200" dirty="0"/>
              <a:t>As amino acids are added, the first amino acid still has a positive charge and the last one added has a negative charge.</a:t>
            </a:r>
          </a:p>
        </p:txBody>
      </p:sp>
    </p:spTree>
    <p:extLst>
      <p:ext uri="{BB962C8B-B14F-4D97-AF65-F5344CB8AC3E}">
        <p14:creationId xmlns:p14="http://schemas.microsoft.com/office/powerpoint/2010/main" val="3986602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6477000"/>
            <a:ext cx="4495800" cy="276999"/>
          </a:xfrm>
          <a:prstGeom prst="rect">
            <a:avLst/>
          </a:prstGeom>
          <a:noFill/>
        </p:spPr>
        <p:txBody>
          <a:bodyPr wrap="square" rtlCol="0">
            <a:spAutoFit/>
          </a:bodyPr>
          <a:lstStyle/>
          <a:p>
            <a:r>
              <a:rPr lang="en-US" sz="1200" dirty="0">
                <a:solidFill>
                  <a:schemeClr val="tx1">
                    <a:lumMod val="75000"/>
                    <a:lumOff val="25000"/>
                  </a:schemeClr>
                </a:solidFill>
              </a:rPr>
              <a:t>Table 8.3, </a:t>
            </a:r>
            <a:r>
              <a:rPr lang="en-US" sz="1200" dirty="0" err="1">
                <a:solidFill>
                  <a:schemeClr val="tx1">
                    <a:lumMod val="75000"/>
                    <a:lumOff val="25000"/>
                  </a:schemeClr>
                </a:solidFill>
              </a:rPr>
              <a:t>Temenoff</a:t>
            </a:r>
            <a:r>
              <a:rPr lang="en-US" sz="1200" dirty="0">
                <a:solidFill>
                  <a:schemeClr val="tx1">
                    <a:lumMod val="75000"/>
                    <a:lumOff val="25000"/>
                  </a:schemeClr>
                </a:solidFill>
              </a:rPr>
              <a:t> and </a:t>
            </a:r>
            <a:r>
              <a:rPr lang="en-US" sz="1200" dirty="0" err="1">
                <a:solidFill>
                  <a:schemeClr val="tx1">
                    <a:lumMod val="75000"/>
                    <a:lumOff val="25000"/>
                  </a:schemeClr>
                </a:solidFill>
              </a:rPr>
              <a:t>Mikos</a:t>
            </a:r>
            <a:r>
              <a:rPr lang="en-US" sz="1200" dirty="0">
                <a:solidFill>
                  <a:schemeClr val="tx1">
                    <a:lumMod val="75000"/>
                    <a:lumOff val="25000"/>
                  </a:schemeClr>
                </a:solidFill>
              </a:rPr>
              <a:t> (2008) Biomaterials text</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2549"/>
          <a:stretch/>
        </p:blipFill>
        <p:spPr bwMode="auto">
          <a:xfrm rot="21540000">
            <a:off x="1207537" y="156499"/>
            <a:ext cx="6065869" cy="570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rot="21099554">
            <a:off x="6080208" y="5674714"/>
            <a:ext cx="2743200" cy="830997"/>
          </a:xfrm>
          <a:prstGeom prst="rect">
            <a:avLst/>
          </a:prstGeom>
          <a:solidFill>
            <a:schemeClr val="accent3">
              <a:lumMod val="20000"/>
              <a:lumOff val="80000"/>
            </a:schemeClr>
          </a:solidFill>
        </p:spPr>
        <p:txBody>
          <a:bodyPr wrap="square" rtlCol="0">
            <a:spAutoFit/>
          </a:bodyPr>
          <a:lstStyle/>
          <a:p>
            <a:r>
              <a:rPr lang="en-US" sz="2400" dirty="0"/>
              <a:t>You do </a:t>
            </a:r>
            <a:r>
              <a:rPr lang="en-US" sz="2400" u="sng" dirty="0"/>
              <a:t>not</a:t>
            </a:r>
            <a:r>
              <a:rPr lang="en-US" sz="2400" dirty="0"/>
              <a:t> need to memorize this table.</a:t>
            </a:r>
          </a:p>
        </p:txBody>
      </p:sp>
    </p:spTree>
    <p:extLst>
      <p:ext uri="{BB962C8B-B14F-4D97-AF65-F5344CB8AC3E}">
        <p14:creationId xmlns:p14="http://schemas.microsoft.com/office/powerpoint/2010/main" val="2820183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3" name="Title 2"/>
          <p:cNvSpPr>
            <a:spLocks noGrp="1"/>
          </p:cNvSpPr>
          <p:nvPr>
            <p:ph type="title"/>
          </p:nvPr>
        </p:nvSpPr>
        <p:spPr>
          <a:xfrm>
            <a:off x="257629" y="1371600"/>
            <a:ext cx="7187565" cy="738924"/>
          </a:xfrm>
        </p:spPr>
        <p:txBody>
          <a:bodyPr>
            <a:normAutofit fontScale="90000"/>
          </a:bodyPr>
          <a:lstStyle/>
          <a:p>
            <a:pPr algn="l"/>
            <a:r>
              <a:rPr lang="en-US" dirty="0"/>
              <a:t>Cytoskeleton components</a:t>
            </a:r>
          </a:p>
        </p:txBody>
      </p:sp>
      <p:sp>
        <p:nvSpPr>
          <p:cNvPr id="2" name="Slide Number Placeholder 1"/>
          <p:cNvSpPr>
            <a:spLocks noGrp="1"/>
          </p:cNvSpPr>
          <p:nvPr>
            <p:ph type="sldNum" sz="quarter" idx="12"/>
          </p:nvPr>
        </p:nvSpPr>
        <p:spPr/>
        <p:txBody>
          <a:bodyPr/>
          <a:lstStyle/>
          <a:p>
            <a:fld id="{52B1C111-4C10-4989-AC3D-144C30367AE1}" type="slidenum">
              <a:rPr lang="en-US" smtClean="0"/>
              <a:t>8</a:t>
            </a:fld>
            <a:endParaRPr lang="en-US"/>
          </a:p>
        </p:txBody>
      </p:sp>
      <p:sp>
        <p:nvSpPr>
          <p:cNvPr id="16" name="Rectangle 15"/>
          <p:cNvSpPr>
            <a:spLocks noChangeArrowheads="1"/>
          </p:cNvSpPr>
          <p:nvPr/>
        </p:nvSpPr>
        <p:spPr bwMode="auto">
          <a:xfrm>
            <a:off x="267419" y="6568709"/>
            <a:ext cx="595491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50" dirty="0">
                <a:solidFill>
                  <a:srgbClr val="0070C0"/>
                </a:solidFill>
                <a:latin typeface="Arial" charset="0"/>
              </a:rPr>
              <a:t>Downloaded (2013) from http://learn.genetics.utah.edu/content/begin/cells/scale/</a:t>
            </a:r>
          </a:p>
        </p:txBody>
      </p:sp>
      <p:pic>
        <p:nvPicPr>
          <p:cNvPr id="18" name="Picture 5" descr="06_T01-CytoskeletonStruc-U"/>
          <p:cNvPicPr>
            <a:picLocks noChangeAspect="1" noChangeArrowheads="1"/>
          </p:cNvPicPr>
          <p:nvPr/>
        </p:nvPicPr>
        <p:blipFill>
          <a:blip r:embed="rId4">
            <a:extLst>
              <a:ext uri="{28A0092B-C50C-407E-A947-70E740481C1C}">
                <a14:useLocalDpi xmlns:a14="http://schemas.microsoft.com/office/drawing/2010/main" val="0"/>
              </a:ext>
            </a:extLst>
          </a:blip>
          <a:srcRect t="48822"/>
          <a:stretch>
            <a:fillRect/>
          </a:stretch>
        </p:blipFill>
        <p:spPr bwMode="auto">
          <a:xfrm>
            <a:off x="281796" y="2492243"/>
            <a:ext cx="8705850" cy="41116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06_T01-CytoskeletonStruc-U"/>
          <p:cNvPicPr>
            <a:picLocks noChangeAspect="1" noChangeArrowheads="1"/>
          </p:cNvPicPr>
          <p:nvPr/>
        </p:nvPicPr>
        <p:blipFill>
          <a:blip r:embed="rId4">
            <a:extLst>
              <a:ext uri="{28A0092B-C50C-407E-A947-70E740481C1C}">
                <a14:useLocalDpi xmlns:a14="http://schemas.microsoft.com/office/drawing/2010/main" val="0"/>
              </a:ext>
            </a:extLst>
          </a:blip>
          <a:srcRect l="15656" t="3885" r="11481" b="91122"/>
          <a:stretch>
            <a:fillRect/>
          </a:stretch>
        </p:blipFill>
        <p:spPr bwMode="auto">
          <a:xfrm>
            <a:off x="1905000" y="2133600"/>
            <a:ext cx="7010400" cy="4429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rot="20744329">
            <a:off x="321864" y="4885899"/>
            <a:ext cx="1828800" cy="1200329"/>
          </a:xfrm>
          <a:prstGeom prst="rect">
            <a:avLst/>
          </a:prstGeom>
          <a:noFill/>
        </p:spPr>
        <p:txBody>
          <a:bodyPr wrap="square" rtlCol="0">
            <a:spAutoFit/>
          </a:bodyPr>
          <a:lstStyle/>
          <a:p>
            <a:r>
              <a:rPr lang="en-US" b="1" dirty="0">
                <a:solidFill>
                  <a:srgbClr val="0070C0"/>
                </a:solidFill>
              </a:rPr>
              <a:t>This is one of many types/functions of proteins.</a:t>
            </a:r>
          </a:p>
        </p:txBody>
      </p:sp>
    </p:spTree>
    <p:extLst>
      <p:ext uri="{BB962C8B-B14F-4D97-AF65-F5344CB8AC3E}">
        <p14:creationId xmlns:p14="http://schemas.microsoft.com/office/powerpoint/2010/main" val="4236631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4000" cy="2057399"/>
            <a:chOff x="0" y="0"/>
            <a:chExt cx="9144000" cy="2057399"/>
          </a:xfrm>
        </p:grpSpPr>
        <p:sp>
          <p:nvSpPr>
            <p:cNvPr id="5" name="Freeform 4"/>
            <p:cNvSpPr/>
            <p:nvPr/>
          </p:nvSpPr>
          <p:spPr>
            <a:xfrm flipV="1">
              <a:off x="0" y="890104"/>
              <a:ext cx="9144000" cy="1167295"/>
            </a:xfrm>
            <a:custGeom>
              <a:avLst/>
              <a:gdLst>
                <a:gd name="connsiteX0" fmla="*/ 0 w 9144000"/>
                <a:gd name="connsiteY0" fmla="*/ 0 h 152400"/>
                <a:gd name="connsiteX1" fmla="*/ 9144000 w 9144000"/>
                <a:gd name="connsiteY1" fmla="*/ 0 h 152400"/>
                <a:gd name="connsiteX2" fmla="*/ 9144000 w 9144000"/>
                <a:gd name="connsiteY2" fmla="*/ 152400 h 152400"/>
                <a:gd name="connsiteX3" fmla="*/ 0 w 9144000"/>
                <a:gd name="connsiteY3" fmla="*/ 152400 h 152400"/>
                <a:gd name="connsiteX4" fmla="*/ 0 w 9144000"/>
                <a:gd name="connsiteY4" fmla="*/ 0 h 1524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990600"/>
                <a:gd name="connsiteX1" fmla="*/ 9144000 w 9144000"/>
                <a:gd name="connsiteY1" fmla="*/ 0 h 990600"/>
                <a:gd name="connsiteX2" fmla="*/ 9144000 w 9144000"/>
                <a:gd name="connsiteY2" fmla="*/ 990600 h 990600"/>
                <a:gd name="connsiteX3" fmla="*/ 0 w 9144000"/>
                <a:gd name="connsiteY3" fmla="*/ 990600 h 990600"/>
                <a:gd name="connsiteX4" fmla="*/ 0 w 9144000"/>
                <a:gd name="connsiteY4" fmla="*/ 838200 h 990600"/>
                <a:gd name="connsiteX0" fmla="*/ 0 w 9144000"/>
                <a:gd name="connsiteY0" fmla="*/ 838200 h 1167295"/>
                <a:gd name="connsiteX1" fmla="*/ 9144000 w 9144000"/>
                <a:gd name="connsiteY1" fmla="*/ 0 h 1167295"/>
                <a:gd name="connsiteX2" fmla="*/ 9144000 w 9144000"/>
                <a:gd name="connsiteY2" fmla="*/ 990600 h 1167295"/>
                <a:gd name="connsiteX3" fmla="*/ 0 w 9144000"/>
                <a:gd name="connsiteY3" fmla="*/ 990600 h 1167295"/>
                <a:gd name="connsiteX4" fmla="*/ 0 w 9144000"/>
                <a:gd name="connsiteY4" fmla="*/ 838200 h 1167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67295">
                  <a:moveTo>
                    <a:pt x="0" y="838200"/>
                  </a:moveTo>
                  <a:cubicBezTo>
                    <a:pt x="3048000" y="558800"/>
                    <a:pt x="7252253" y="1167295"/>
                    <a:pt x="9144000" y="0"/>
                  </a:cubicBezTo>
                  <a:lnTo>
                    <a:pt x="9144000" y="990600"/>
                  </a:lnTo>
                  <a:lnTo>
                    <a:pt x="0" y="990600"/>
                  </a:lnTo>
                  <a:lnTo>
                    <a:pt x="0" y="838200"/>
                  </a:lnTo>
                  <a:close/>
                </a:path>
              </a:pathLst>
            </a:custGeom>
            <a:gradFill flip="none" rotWithShape="1">
              <a:gsLst>
                <a:gs pos="0">
                  <a:srgbClr val="F51801">
                    <a:shade val="30000"/>
                    <a:satMod val="115000"/>
                  </a:srgbClr>
                </a:gs>
                <a:gs pos="50000">
                  <a:srgbClr val="F51801">
                    <a:shade val="67500"/>
                    <a:satMod val="115000"/>
                  </a:srgbClr>
                </a:gs>
                <a:gs pos="100000">
                  <a:srgbClr val="F5180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6" name="Freeform 5"/>
            <p:cNvSpPr/>
            <p:nvPr/>
          </p:nvSpPr>
          <p:spPr>
            <a:xfrm>
              <a:off x="0" y="0"/>
              <a:ext cx="9144000" cy="1524000"/>
            </a:xfrm>
            <a:custGeom>
              <a:avLst/>
              <a:gdLst>
                <a:gd name="connsiteX0" fmla="*/ 0 w 9144000"/>
                <a:gd name="connsiteY0" fmla="*/ 0 h 1066800"/>
                <a:gd name="connsiteX1" fmla="*/ 9144000 w 9144000"/>
                <a:gd name="connsiteY1" fmla="*/ 0 h 1066800"/>
                <a:gd name="connsiteX2" fmla="*/ 9144000 w 9144000"/>
                <a:gd name="connsiteY2" fmla="*/ 1066800 h 1066800"/>
                <a:gd name="connsiteX3" fmla="*/ 0 w 9144000"/>
                <a:gd name="connsiteY3" fmla="*/ 1066800 h 1066800"/>
                <a:gd name="connsiteX4" fmla="*/ 0 w 9144000"/>
                <a:gd name="connsiteY4" fmla="*/ 0 h 10668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371600"/>
                <a:gd name="connsiteX1" fmla="*/ 9144000 w 9144000"/>
                <a:gd name="connsiteY1" fmla="*/ 0 h 1371600"/>
                <a:gd name="connsiteX2" fmla="*/ 9144000 w 9144000"/>
                <a:gd name="connsiteY2" fmla="*/ 1371600 h 1371600"/>
                <a:gd name="connsiteX3" fmla="*/ 0 w 9144000"/>
                <a:gd name="connsiteY3" fmla="*/ 1066800 h 1371600"/>
                <a:gd name="connsiteX4" fmla="*/ 0 w 9144000"/>
                <a:gd name="connsiteY4" fmla="*/ 0 h 13716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 name="connsiteX0" fmla="*/ 0 w 9144000"/>
                <a:gd name="connsiteY0" fmla="*/ 0 h 1524000"/>
                <a:gd name="connsiteX1" fmla="*/ 9144000 w 9144000"/>
                <a:gd name="connsiteY1" fmla="*/ 0 h 1524000"/>
                <a:gd name="connsiteX2" fmla="*/ 9144000 w 9144000"/>
                <a:gd name="connsiteY2" fmla="*/ 1524000 h 1524000"/>
                <a:gd name="connsiteX3" fmla="*/ 0 w 9144000"/>
                <a:gd name="connsiteY3" fmla="*/ 1066800 h 1524000"/>
                <a:gd name="connsiteX4" fmla="*/ 0 w 914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524000">
                  <a:moveTo>
                    <a:pt x="0" y="0"/>
                  </a:moveTo>
                  <a:lnTo>
                    <a:pt x="9144000" y="0"/>
                  </a:lnTo>
                  <a:lnTo>
                    <a:pt x="9144000" y="1524000"/>
                  </a:lnTo>
                  <a:cubicBezTo>
                    <a:pt x="6907695" y="816113"/>
                    <a:pt x="3048000" y="1168400"/>
                    <a:pt x="0" y="1066800"/>
                  </a:cubicBezTo>
                  <a:lnTo>
                    <a:pt x="0" y="0"/>
                  </a:lnTo>
                  <a:close/>
                </a:path>
              </a:pathLst>
            </a:custGeom>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9507" tIns="39754" rIns="79507" bIns="39754" rtlCol="0" anchor="ctr"/>
            <a:lstStyle/>
            <a:p>
              <a:pPr algn="ctr"/>
              <a:endParaRPr lang="en-US"/>
            </a:p>
          </p:txBody>
        </p:sp>
        <p:sp>
          <p:nvSpPr>
            <p:cNvPr id="7" name="Title 1"/>
            <p:cNvSpPr txBox="1">
              <a:spLocks/>
            </p:cNvSpPr>
            <p:nvPr/>
          </p:nvSpPr>
          <p:spPr>
            <a:xfrm>
              <a:off x="1066800" y="76200"/>
              <a:ext cx="6553200" cy="533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j-ea"/>
                  <a:cs typeface="+mj-cs"/>
                </a:rPr>
                <a:t>Louisiana Tech University</a:t>
              </a:r>
            </a:p>
          </p:txBody>
        </p:sp>
        <p:sp>
          <p:nvSpPr>
            <p:cNvPr id="8" name="Subtitle 2"/>
            <p:cNvSpPr txBox="1">
              <a:spLocks/>
            </p:cNvSpPr>
            <p:nvPr/>
          </p:nvSpPr>
          <p:spPr>
            <a:xfrm>
              <a:off x="1066800" y="457200"/>
              <a:ext cx="6503670" cy="457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rgbClr val="A3A3A3"/>
                  </a:solidFill>
                  <a:effectLst/>
                  <a:uLnTx/>
                  <a:uFillTx/>
                  <a:latin typeface="+mn-lt"/>
                  <a:ea typeface="+mn-ea"/>
                  <a:cs typeface="+mn-cs"/>
                </a:rPr>
                <a:t>College of Engineering and Science</a:t>
              </a:r>
            </a:p>
          </p:txBody>
        </p:sp>
        <p:grpSp>
          <p:nvGrpSpPr>
            <p:cNvPr id="9" name="Group 8"/>
            <p:cNvGrpSpPr/>
            <p:nvPr/>
          </p:nvGrpSpPr>
          <p:grpSpPr>
            <a:xfrm>
              <a:off x="76200" y="76200"/>
              <a:ext cx="914400" cy="914400"/>
              <a:chOff x="76200" y="76200"/>
              <a:chExt cx="914400" cy="914400"/>
            </a:xfrm>
          </p:grpSpPr>
          <p:sp>
            <p:nvSpPr>
              <p:cNvPr id="10" name="Oval 9"/>
              <p:cNvSpPr/>
              <p:nvPr/>
            </p:nvSpPr>
            <p:spPr>
              <a:xfrm>
                <a:off x="76200" y="76200"/>
                <a:ext cx="914400" cy="914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6"/>
              <p:cNvGrpSpPr/>
              <p:nvPr/>
            </p:nvGrpSpPr>
            <p:grpSpPr>
              <a:xfrm>
                <a:off x="257629" y="297231"/>
                <a:ext cx="580571" cy="540969"/>
                <a:chOff x="-8229599" y="518558"/>
                <a:chExt cx="4571999" cy="4087423"/>
              </a:xfrm>
            </p:grpSpPr>
            <p:sp>
              <p:nvSpPr>
                <p:cNvPr id="12" name="Rectangle 7"/>
                <p:cNvSpPr/>
                <p:nvPr/>
              </p:nvSpPr>
              <p:spPr>
                <a:xfrm>
                  <a:off x="-7858125" y="575748"/>
                  <a:ext cx="4200525" cy="403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atechlogo.gif"/>
                <p:cNvPicPr>
                  <a:picLocks noChangeAspect="1"/>
                </p:cNvPicPr>
                <p:nvPr/>
              </p:nvPicPr>
              <p:blipFill>
                <a:blip r:embed="rId3" cstate="print"/>
                <a:stretch>
                  <a:fillRect/>
                </a:stretch>
              </p:blipFill>
              <p:spPr>
                <a:xfrm>
                  <a:off x="-8229599" y="518558"/>
                  <a:ext cx="4165160" cy="3748645"/>
                </a:xfrm>
                <a:prstGeom prst="rect">
                  <a:avLst/>
                </a:prstGeom>
              </p:spPr>
            </p:pic>
          </p:grpSp>
        </p:grpSp>
      </p:grpSp>
      <p:sp>
        <p:nvSpPr>
          <p:cNvPr id="3" name="Title 2"/>
          <p:cNvSpPr>
            <a:spLocks noGrp="1"/>
          </p:cNvSpPr>
          <p:nvPr>
            <p:ph type="title"/>
          </p:nvPr>
        </p:nvSpPr>
        <p:spPr>
          <a:xfrm>
            <a:off x="400955" y="1468256"/>
            <a:ext cx="8146142" cy="738924"/>
          </a:xfrm>
        </p:spPr>
        <p:txBody>
          <a:bodyPr>
            <a:normAutofit fontScale="90000"/>
          </a:bodyPr>
          <a:lstStyle/>
          <a:p>
            <a:pPr algn="l"/>
            <a:r>
              <a:rPr lang="en-US" dirty="0"/>
              <a:t>Why consider cells in biomaterials?</a:t>
            </a:r>
          </a:p>
        </p:txBody>
      </p:sp>
      <p:sp>
        <p:nvSpPr>
          <p:cNvPr id="28" name="Rectangle 27"/>
          <p:cNvSpPr/>
          <p:nvPr/>
        </p:nvSpPr>
        <p:spPr>
          <a:xfrm>
            <a:off x="5041898" y="6132852"/>
            <a:ext cx="3505199" cy="307777"/>
          </a:xfrm>
          <a:prstGeom prst="rect">
            <a:avLst/>
          </a:prstGeom>
        </p:spPr>
        <p:txBody>
          <a:bodyPr wrap="square">
            <a:spAutoFit/>
          </a:bodyPr>
          <a:lstStyle/>
          <a:p>
            <a:r>
              <a:rPr lang="en-US" sz="1400" dirty="0">
                <a:hlinkClick r:id="rId4"/>
              </a:rPr>
              <a:t>http://</a:t>
            </a:r>
            <a:r>
              <a:rPr lang="en-US" sz="1200" dirty="0">
                <a:hlinkClick r:id="rId4"/>
              </a:rPr>
              <a:t>micro.magnet.fsu.edu/cells/animalcell.html</a:t>
            </a:r>
            <a:r>
              <a:rPr lang="en-US" sz="1400" dirty="0"/>
              <a:t> </a:t>
            </a:r>
          </a:p>
        </p:txBody>
      </p:sp>
      <p:pic>
        <p:nvPicPr>
          <p:cNvPr id="2050" name="Picture 2" descr="Anatomy of the Animal C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146" y="2337818"/>
            <a:ext cx="3971925" cy="376237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192486" y="6516472"/>
            <a:ext cx="3298371" cy="307777"/>
          </a:xfrm>
          <a:prstGeom prst="rect">
            <a:avLst/>
          </a:prstGeom>
          <a:noFill/>
        </p:spPr>
        <p:txBody>
          <a:bodyPr wrap="square" rtlCol="0">
            <a:spAutoFit/>
          </a:bodyPr>
          <a:lstStyle/>
          <a:p>
            <a:pPr algn="ctr"/>
            <a:r>
              <a:rPr lang="en-US" sz="1400" dirty="0">
                <a:solidFill>
                  <a:schemeClr val="accent6">
                    <a:lumMod val="75000"/>
                  </a:schemeClr>
                </a:solidFill>
              </a:rPr>
              <a:t>No need to memorize parts of cell</a:t>
            </a:r>
          </a:p>
        </p:txBody>
      </p:sp>
      <p:pic>
        <p:nvPicPr>
          <p:cNvPr id="2052" name="Picture 4" descr="http://www.biooncology.com/images/therapeutic-targets/b-cell-lg-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0273" y="3067088"/>
            <a:ext cx="2565920" cy="251460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1163647" y="6141299"/>
            <a:ext cx="2079171" cy="461665"/>
          </a:xfrm>
          <a:prstGeom prst="rect">
            <a:avLst/>
          </a:prstGeom>
        </p:spPr>
        <p:txBody>
          <a:bodyPr wrap="square">
            <a:spAutoFit/>
          </a:bodyPr>
          <a:lstStyle/>
          <a:p>
            <a:r>
              <a:rPr lang="en-US" sz="1200" dirty="0">
                <a:hlinkClick r:id="rId7"/>
              </a:rPr>
              <a:t>http://www.biooncology.com/therapeutic-targets/cd22</a:t>
            </a:r>
            <a:r>
              <a:rPr lang="en-US" sz="1200" dirty="0"/>
              <a:t> </a:t>
            </a:r>
          </a:p>
        </p:txBody>
      </p:sp>
    </p:spTree>
    <p:extLst>
      <p:ext uri="{BB962C8B-B14F-4D97-AF65-F5344CB8AC3E}">
        <p14:creationId xmlns:p14="http://schemas.microsoft.com/office/powerpoint/2010/main" val="3090589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4551</TotalTime>
  <Words>6438</Words>
  <Application>Microsoft Office PowerPoint</Application>
  <PresentationFormat>On-screen Show (4:3)</PresentationFormat>
  <Paragraphs>541</Paragraphs>
  <Slides>53</Slides>
  <Notes>48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53</vt:i4>
      </vt:variant>
    </vt:vector>
  </HeadingPairs>
  <TitlesOfParts>
    <vt:vector size="65" baseType="lpstr">
      <vt:lpstr>Arial</vt:lpstr>
      <vt:lpstr>Arial Rounded MT Bold</vt:lpstr>
      <vt:lpstr>Calibri</vt:lpstr>
      <vt:lpstr>Goudy ExtraBold</vt:lpstr>
      <vt:lpstr>Symbol</vt:lpstr>
      <vt:lpstr>Times</vt:lpstr>
      <vt:lpstr>Times New Roman</vt:lpstr>
      <vt:lpstr>Wingdings</vt:lpstr>
      <vt:lpstr>ヒラギノ角ゴ Pro W3</vt:lpstr>
      <vt:lpstr>Office Theme</vt:lpstr>
      <vt:lpstr>1_Custom Design</vt:lpstr>
      <vt:lpstr>Custom Design</vt:lpstr>
      <vt:lpstr>Polymers</vt:lpstr>
      <vt:lpstr>PowerPoint Presentation</vt:lpstr>
      <vt:lpstr>PowerPoint Presentation</vt:lpstr>
      <vt:lpstr>4 levels of protein structure</vt:lpstr>
      <vt:lpstr>PowerPoint Presentation</vt:lpstr>
      <vt:lpstr>Peptide synthesis is by a condensation reaction</vt:lpstr>
      <vt:lpstr>PowerPoint Presentation</vt:lpstr>
      <vt:lpstr>Cytoskeleton components</vt:lpstr>
      <vt:lpstr>Why consider cells in biomaterials?</vt:lpstr>
      <vt:lpstr>Proteins inside &amp; outside cells</vt:lpstr>
      <vt:lpstr>PowerPoint Presentation</vt:lpstr>
      <vt:lpstr>PowerPoint Presentation</vt:lpstr>
      <vt:lpstr>Proteoglycans in ECM</vt:lpstr>
      <vt:lpstr>PowerPoint Presentation</vt:lpstr>
      <vt:lpstr>PowerPoint Presentation</vt:lpstr>
      <vt:lpstr>Collagen</vt:lpstr>
      <vt:lpstr>Multiphoton microscopy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Slowly pull on both ends of a transfer pipette to stretch it and then pull it apart quickly.   Why do polymers stretch? Why does increasing the rate of this stretch increase the chance that the material will break into two pieces? </vt:lpstr>
      <vt:lpstr>PowerPoint Presentation</vt:lpstr>
      <vt:lpstr>PowerPoint Presentation</vt:lpstr>
      <vt:lpstr>PowerPoint Presentation</vt:lpstr>
      <vt:lpstr>PowerPoint Presentation</vt:lpstr>
      <vt:lpstr>PowerPoint Presentation</vt:lpstr>
      <vt:lpstr>Rotational Freedom of Polymer Chains</vt:lpstr>
      <vt:lpstr>Loss of Rotational Freedom</vt:lpstr>
      <vt:lpstr>Stress concentrators</vt:lpstr>
      <vt:lpstr>PowerPoint Presentation</vt:lpstr>
      <vt:lpstr>PowerPoint Presentation</vt:lpstr>
      <vt:lpstr>PowerPoint Presentation</vt:lpstr>
      <vt:lpstr>PowerPoint Presentation</vt:lpstr>
      <vt:lpstr>PowerPoint Presentation</vt:lpstr>
    </vt:vector>
  </TitlesOfParts>
  <Company>Louisiana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Biomaterials: Introduction</dc:title>
  <dc:creator>CTech</dc:creator>
  <cp:lastModifiedBy>Teresa Murray</cp:lastModifiedBy>
  <cp:revision>433</cp:revision>
  <cp:lastPrinted>2011-09-29T12:54:03Z</cp:lastPrinted>
  <dcterms:created xsi:type="dcterms:W3CDTF">2011-09-07T01:31:59Z</dcterms:created>
  <dcterms:modified xsi:type="dcterms:W3CDTF">2018-12-11T00:54:05Z</dcterms:modified>
</cp:coreProperties>
</file>